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651" r:id="rId2"/>
    <p:sldId id="503" r:id="rId3"/>
    <p:sldId id="504" r:id="rId4"/>
    <p:sldId id="506" r:id="rId5"/>
    <p:sldId id="463" r:id="rId6"/>
    <p:sldId id="508" r:id="rId7"/>
    <p:sldId id="464" r:id="rId8"/>
    <p:sldId id="517" r:id="rId9"/>
    <p:sldId id="516" r:id="rId10"/>
    <p:sldId id="510" r:id="rId11"/>
    <p:sldId id="515" r:id="rId12"/>
    <p:sldId id="444" r:id="rId13"/>
    <p:sldId id="435" r:id="rId14"/>
    <p:sldId id="468" r:id="rId15"/>
    <p:sldId id="472" r:id="rId16"/>
    <p:sldId id="471" r:id="rId17"/>
    <p:sldId id="470" r:id="rId18"/>
    <p:sldId id="469" r:id="rId19"/>
    <p:sldId id="434" r:id="rId20"/>
    <p:sldId id="477" r:id="rId21"/>
    <p:sldId id="476" r:id="rId22"/>
    <p:sldId id="475" r:id="rId23"/>
    <p:sldId id="474" r:id="rId24"/>
    <p:sldId id="473" r:id="rId25"/>
    <p:sldId id="436" r:id="rId26"/>
    <p:sldId id="467" r:id="rId27"/>
    <p:sldId id="443" r:id="rId28"/>
    <p:sldId id="483" r:id="rId29"/>
    <p:sldId id="489" r:id="rId30"/>
    <p:sldId id="488" r:id="rId31"/>
    <p:sldId id="487" r:id="rId32"/>
    <p:sldId id="486" r:id="rId33"/>
    <p:sldId id="485" r:id="rId34"/>
    <p:sldId id="484" r:id="rId35"/>
    <p:sldId id="482" r:id="rId36"/>
    <p:sldId id="437" r:id="rId37"/>
    <p:sldId id="493" r:id="rId38"/>
    <p:sldId id="446" r:id="rId39"/>
    <p:sldId id="494" r:id="rId40"/>
    <p:sldId id="445" r:id="rId41"/>
    <p:sldId id="438" r:id="rId42"/>
    <p:sldId id="650" r:id="rId43"/>
    <p:sldId id="447" r:id="rId44"/>
    <p:sldId id="439" r:id="rId45"/>
    <p:sldId id="44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l Holcomb" initials="MH" lastIdx="1" clrIdx="0">
    <p:extLst>
      <p:ext uri="{19B8F6BF-5375-455C-9EA6-DF929625EA0E}">
        <p15:presenceInfo xmlns:p15="http://schemas.microsoft.com/office/powerpoint/2012/main" userId="d6f8cce1fe8be8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ECECC"/>
    <a:srgbClr val="E5E4EC"/>
    <a:srgbClr val="00AB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734" autoAdjust="0"/>
  </p:normalViewPr>
  <p:slideViewPr>
    <p:cSldViewPr>
      <p:cViewPr varScale="1">
        <p:scale>
          <a:sx n="54" d="100"/>
          <a:sy n="54" d="100"/>
        </p:scale>
        <p:origin x="194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D47B4A-DAC5-4957-8BBE-226C29F56C7F}" type="datetimeFigureOut">
              <a:rPr lang="en-US" smtClean="0"/>
              <a:pPr/>
              <a:t>11/16/2022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35C37-1988-46CF-80BE-8A049F49B909}" type="slidenum">
              <a:rPr lang="en-US" smtClean="0"/>
              <a:pPr/>
              <a:t>‹#›</a:t>
            </a:fld>
            <a:endParaRPr lang="en-US"/>
          </a:p>
        </p:txBody>
      </p:sp>
    </p:spTree>
    <p:extLst>
      <p:ext uri="{BB962C8B-B14F-4D97-AF65-F5344CB8AC3E}">
        <p14:creationId xmlns:p14="http://schemas.microsoft.com/office/powerpoint/2010/main" val="387263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itation.aip.org/vsearch/servlet/VerityServlet?KEY=JCPSA6&amp;ONLINE=YES&amp;smode=strresults&amp;sort=chron&amp;maxdisp=25&amp;threshold=0&amp;possible1zone=article&amp;possible4=Clays&amp;possible4zone=author&amp;bool4=and&amp;OUTLOG=NO&amp;key=DISPLAY&amp;docID=1&amp;page=1&amp;chapter=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itation.aip.org/vsearch/servlet/VerityServlet?KEY=JCPSA6&amp;ONLINE=YES&amp;smode=strresults&amp;sort=chron&amp;maxdisp=25&amp;threshold=0&amp;possible1zone=article&amp;possible4=Clays&amp;possible4zone=author&amp;bool4=and&amp;OUTLOG=NO&amp;key=DISPLAY&amp;docID=1&amp;page=1&amp;chapter=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48AD51-7729-4E40-9898-D604118FD266}" type="slidenum">
              <a:rPr lang="en-US" smtClean="0"/>
              <a:pPr>
                <a:defRPr/>
              </a:pPr>
              <a:t>5</a:t>
            </a:fld>
            <a:endParaRPr lang="en-US"/>
          </a:p>
        </p:txBody>
      </p:sp>
    </p:spTree>
    <p:extLst>
      <p:ext uri="{BB962C8B-B14F-4D97-AF65-F5344CB8AC3E}">
        <p14:creationId xmlns:p14="http://schemas.microsoft.com/office/powerpoint/2010/main" val="3112004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interstitial</a:t>
            </a:r>
            <a:r>
              <a:rPr lang="en-US" baseline="0" dirty="0"/>
              <a:t> cause such a distortion to the lattice, that they rarely form. (high energy)</a:t>
            </a:r>
            <a:endParaRPr lang="en-US" dirty="0"/>
          </a:p>
          <a:p>
            <a:r>
              <a:rPr lang="en-US" dirty="0"/>
              <a:t>When might a line defect be favorable? When</a:t>
            </a:r>
            <a:r>
              <a:rPr lang="en-US" baseline="0" dirty="0"/>
              <a:t> growing a material on another.</a:t>
            </a:r>
          </a:p>
        </p:txBody>
      </p:sp>
      <p:sp>
        <p:nvSpPr>
          <p:cNvPr id="4" name="Slide Number Placeholder 3"/>
          <p:cNvSpPr>
            <a:spLocks noGrp="1"/>
          </p:cNvSpPr>
          <p:nvPr>
            <p:ph type="sldNum" sz="quarter" idx="10"/>
          </p:nvPr>
        </p:nvSpPr>
        <p:spPr/>
        <p:txBody>
          <a:bodyPr/>
          <a:lstStyle/>
          <a:p>
            <a:fld id="{D2A35C37-1988-46CF-80BE-8A049F49B909}" type="slidenum">
              <a:rPr lang="en-US" smtClean="0"/>
              <a:pPr/>
              <a:t>15</a:t>
            </a:fld>
            <a:endParaRPr lang="en-US"/>
          </a:p>
        </p:txBody>
      </p:sp>
    </p:spTree>
    <p:extLst>
      <p:ext uri="{BB962C8B-B14F-4D97-AF65-F5344CB8AC3E}">
        <p14:creationId xmlns:p14="http://schemas.microsoft.com/office/powerpoint/2010/main" val="2863067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interstitial</a:t>
            </a:r>
            <a:r>
              <a:rPr lang="en-US" baseline="0" dirty="0"/>
              <a:t> cause such a distortion to the lattice, that they rarely form. (high energy)</a:t>
            </a:r>
            <a:endParaRPr lang="en-US" dirty="0"/>
          </a:p>
          <a:p>
            <a:r>
              <a:rPr lang="en-US" dirty="0"/>
              <a:t>When might a line defect be favorable? When</a:t>
            </a:r>
            <a:r>
              <a:rPr lang="en-US" baseline="0" dirty="0"/>
              <a:t> growing a material on another.</a:t>
            </a:r>
          </a:p>
        </p:txBody>
      </p:sp>
      <p:sp>
        <p:nvSpPr>
          <p:cNvPr id="4" name="Slide Number Placeholder 3"/>
          <p:cNvSpPr>
            <a:spLocks noGrp="1"/>
          </p:cNvSpPr>
          <p:nvPr>
            <p:ph type="sldNum" sz="quarter" idx="10"/>
          </p:nvPr>
        </p:nvSpPr>
        <p:spPr/>
        <p:txBody>
          <a:bodyPr/>
          <a:lstStyle/>
          <a:p>
            <a:fld id="{D2A35C37-1988-46CF-80BE-8A049F49B909}" type="slidenum">
              <a:rPr lang="en-US" smtClean="0"/>
              <a:pPr/>
              <a:t>16</a:t>
            </a:fld>
            <a:endParaRPr lang="en-US"/>
          </a:p>
        </p:txBody>
      </p:sp>
    </p:spTree>
    <p:extLst>
      <p:ext uri="{BB962C8B-B14F-4D97-AF65-F5344CB8AC3E}">
        <p14:creationId xmlns:p14="http://schemas.microsoft.com/office/powerpoint/2010/main" val="3447470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interstitial</a:t>
            </a:r>
            <a:r>
              <a:rPr lang="en-US" baseline="0" dirty="0"/>
              <a:t> cause such a distortion to the lattice, that they rarely form. (high energy)</a:t>
            </a:r>
            <a:endParaRPr lang="en-US" dirty="0"/>
          </a:p>
          <a:p>
            <a:r>
              <a:rPr lang="en-US" dirty="0"/>
              <a:t>When might a line defect be favorable? When</a:t>
            </a:r>
            <a:r>
              <a:rPr lang="en-US" baseline="0" dirty="0"/>
              <a:t> growing a material on another.</a:t>
            </a:r>
          </a:p>
        </p:txBody>
      </p:sp>
      <p:sp>
        <p:nvSpPr>
          <p:cNvPr id="4" name="Slide Number Placeholder 3"/>
          <p:cNvSpPr>
            <a:spLocks noGrp="1"/>
          </p:cNvSpPr>
          <p:nvPr>
            <p:ph type="sldNum" sz="quarter" idx="10"/>
          </p:nvPr>
        </p:nvSpPr>
        <p:spPr/>
        <p:txBody>
          <a:bodyPr/>
          <a:lstStyle/>
          <a:p>
            <a:fld id="{D2A35C37-1988-46CF-80BE-8A049F49B909}" type="slidenum">
              <a:rPr lang="en-US" smtClean="0"/>
              <a:pPr/>
              <a:t>17</a:t>
            </a:fld>
            <a:endParaRPr lang="en-US"/>
          </a:p>
        </p:txBody>
      </p:sp>
    </p:spTree>
    <p:extLst>
      <p:ext uri="{BB962C8B-B14F-4D97-AF65-F5344CB8AC3E}">
        <p14:creationId xmlns:p14="http://schemas.microsoft.com/office/powerpoint/2010/main" val="116636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interstitial</a:t>
            </a:r>
            <a:r>
              <a:rPr lang="en-US" baseline="0" dirty="0"/>
              <a:t> cause such a distortion to the lattice, that they rarely form. (high energy)</a:t>
            </a:r>
            <a:endParaRPr lang="en-US" dirty="0"/>
          </a:p>
          <a:p>
            <a:r>
              <a:rPr lang="en-US" dirty="0"/>
              <a:t>When might a line defect be favorable? When</a:t>
            </a:r>
            <a:r>
              <a:rPr lang="en-US" baseline="0" dirty="0"/>
              <a:t> growing a material on another.</a:t>
            </a:r>
          </a:p>
        </p:txBody>
      </p:sp>
      <p:sp>
        <p:nvSpPr>
          <p:cNvPr id="4" name="Slide Number Placeholder 3"/>
          <p:cNvSpPr>
            <a:spLocks noGrp="1"/>
          </p:cNvSpPr>
          <p:nvPr>
            <p:ph type="sldNum" sz="quarter" idx="10"/>
          </p:nvPr>
        </p:nvSpPr>
        <p:spPr/>
        <p:txBody>
          <a:bodyPr/>
          <a:lstStyle/>
          <a:p>
            <a:fld id="{D2A35C37-1988-46CF-80BE-8A049F49B909}" type="slidenum">
              <a:rPr lang="en-US" smtClean="0"/>
              <a:pPr/>
              <a:t>18</a:t>
            </a:fld>
            <a:endParaRPr lang="en-US"/>
          </a:p>
        </p:txBody>
      </p:sp>
    </p:spTree>
    <p:extLst>
      <p:ext uri="{BB962C8B-B14F-4D97-AF65-F5344CB8AC3E}">
        <p14:creationId xmlns:p14="http://schemas.microsoft.com/office/powerpoint/2010/main" val="2434792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interstitial</a:t>
            </a:r>
            <a:r>
              <a:rPr lang="en-US" baseline="0" dirty="0"/>
              <a:t> cause such a distortion to the lattice, that they rarely form. (high energy)</a:t>
            </a:r>
            <a:endParaRPr lang="en-US" dirty="0"/>
          </a:p>
          <a:p>
            <a:r>
              <a:rPr lang="en-US" dirty="0"/>
              <a:t>When might a line defect be favorable? When</a:t>
            </a:r>
            <a:r>
              <a:rPr lang="en-US" baseline="0" dirty="0"/>
              <a:t> growing a material on another.</a:t>
            </a:r>
          </a:p>
        </p:txBody>
      </p:sp>
      <p:sp>
        <p:nvSpPr>
          <p:cNvPr id="4" name="Slide Number Placeholder 3"/>
          <p:cNvSpPr>
            <a:spLocks noGrp="1"/>
          </p:cNvSpPr>
          <p:nvPr>
            <p:ph type="sldNum" sz="quarter" idx="10"/>
          </p:nvPr>
        </p:nvSpPr>
        <p:spPr/>
        <p:txBody>
          <a:bodyPr/>
          <a:lstStyle/>
          <a:p>
            <a:fld id="{D2A35C37-1988-46CF-80BE-8A049F49B909}" type="slidenum">
              <a:rPr lang="en-US" smtClean="0"/>
              <a:pPr/>
              <a:t>19</a:t>
            </a:fld>
            <a:endParaRPr lang="en-US"/>
          </a:p>
        </p:txBody>
      </p:sp>
    </p:spTree>
    <p:extLst>
      <p:ext uri="{BB962C8B-B14F-4D97-AF65-F5344CB8AC3E}">
        <p14:creationId xmlns:p14="http://schemas.microsoft.com/office/powerpoint/2010/main" val="3714195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Bonds are stronger</a:t>
            </a:r>
            <a:r>
              <a:rPr lang="en-US" baseline="0" dirty="0"/>
              <a:t> in ionic and covalent materials so vacancy energy should be higher. Thus ionic should have less vacancies than metal.</a:t>
            </a:r>
          </a:p>
          <a:p>
            <a:r>
              <a:rPr lang="en-US" baseline="0" dirty="0"/>
              <a:t>Also, vacancies in ionic materials tend to come in pairs to keep material charge neutral. If not, will likely get other stuff coming into system to balance the charge.</a:t>
            </a:r>
          </a:p>
          <a:p>
            <a:r>
              <a:rPr lang="en-US" baseline="0" dirty="0"/>
              <a:t>Treat ionic defects similar to </a:t>
            </a:r>
            <a:r>
              <a:rPr lang="en-US" baseline="0" dirty="0" err="1"/>
              <a:t>Frenkel</a:t>
            </a:r>
            <a:r>
              <a:rPr lang="en-US" baseline="0" dirty="0"/>
              <a:t> defects.</a:t>
            </a:r>
          </a:p>
          <a:p>
            <a:r>
              <a:rPr lang="en-US" baseline="0" dirty="0"/>
              <a:t>Irradiating and deformation can cause a lot of </a:t>
            </a:r>
            <a:r>
              <a:rPr lang="en-US" baseline="0" dirty="0" err="1"/>
              <a:t>Frenkel</a:t>
            </a:r>
            <a:r>
              <a:rPr lang="en-US" baseline="0" dirty="0"/>
              <a:t> defects</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20</a:t>
            </a:fld>
            <a:endParaRPr lang="en-US"/>
          </a:p>
        </p:txBody>
      </p:sp>
    </p:spTree>
    <p:extLst>
      <p:ext uri="{BB962C8B-B14F-4D97-AF65-F5344CB8AC3E}">
        <p14:creationId xmlns:p14="http://schemas.microsoft.com/office/powerpoint/2010/main" val="702022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Bonds are stronger</a:t>
            </a:r>
            <a:r>
              <a:rPr lang="en-US" baseline="0" dirty="0"/>
              <a:t> in ionic and covalent materials so vacancy energy should be higher. Thus ionic should have less vacancies than metal.</a:t>
            </a:r>
          </a:p>
          <a:p>
            <a:r>
              <a:rPr lang="en-US" baseline="0" dirty="0"/>
              <a:t>Also, vacancies in ionic materials tend to come in pairs to keep material charge neutral. If not, will likely get other stuff coming into system to balance the charge.</a:t>
            </a:r>
          </a:p>
          <a:p>
            <a:r>
              <a:rPr lang="en-US" baseline="0" dirty="0"/>
              <a:t>Treat ionic defects similar to </a:t>
            </a:r>
            <a:r>
              <a:rPr lang="en-US" baseline="0" dirty="0" err="1"/>
              <a:t>Frenkel</a:t>
            </a:r>
            <a:r>
              <a:rPr lang="en-US" baseline="0" dirty="0"/>
              <a:t> defects.</a:t>
            </a:r>
          </a:p>
          <a:p>
            <a:r>
              <a:rPr lang="en-US" baseline="0" dirty="0"/>
              <a:t>Irradiating and deformation can cause a lot of </a:t>
            </a:r>
            <a:r>
              <a:rPr lang="en-US" baseline="0" dirty="0" err="1"/>
              <a:t>Frenkel</a:t>
            </a:r>
            <a:r>
              <a:rPr lang="en-US" baseline="0" dirty="0"/>
              <a:t> defects</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21</a:t>
            </a:fld>
            <a:endParaRPr lang="en-US"/>
          </a:p>
        </p:txBody>
      </p:sp>
    </p:spTree>
    <p:extLst>
      <p:ext uri="{BB962C8B-B14F-4D97-AF65-F5344CB8AC3E}">
        <p14:creationId xmlns:p14="http://schemas.microsoft.com/office/powerpoint/2010/main" val="634013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Bonds are stronger</a:t>
            </a:r>
            <a:r>
              <a:rPr lang="en-US" baseline="0" dirty="0"/>
              <a:t> in ionic and covalent materials so vacancy energy should be higher. Thus ionic should have less vacancies than metal.</a:t>
            </a:r>
          </a:p>
          <a:p>
            <a:r>
              <a:rPr lang="en-US" baseline="0" dirty="0"/>
              <a:t>Also, vacancies in ionic materials tend to come in pairs to keep material charge neutral. If not, will likely get other stuff coming into system to balance the charge.</a:t>
            </a:r>
          </a:p>
          <a:p>
            <a:r>
              <a:rPr lang="en-US" baseline="0" dirty="0"/>
              <a:t>Treat ionic defects similar to </a:t>
            </a:r>
            <a:r>
              <a:rPr lang="en-US" baseline="0" dirty="0" err="1"/>
              <a:t>Frenkel</a:t>
            </a:r>
            <a:r>
              <a:rPr lang="en-US" baseline="0" dirty="0"/>
              <a:t> defects.</a:t>
            </a:r>
          </a:p>
          <a:p>
            <a:r>
              <a:rPr lang="en-US" baseline="0" dirty="0"/>
              <a:t>Irradiating and deformation can cause a lot of </a:t>
            </a:r>
            <a:r>
              <a:rPr lang="en-US" baseline="0" dirty="0" err="1"/>
              <a:t>Frenkel</a:t>
            </a:r>
            <a:r>
              <a:rPr lang="en-US" baseline="0" dirty="0"/>
              <a:t> defects</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22</a:t>
            </a:fld>
            <a:endParaRPr lang="en-US"/>
          </a:p>
        </p:txBody>
      </p:sp>
    </p:spTree>
    <p:extLst>
      <p:ext uri="{BB962C8B-B14F-4D97-AF65-F5344CB8AC3E}">
        <p14:creationId xmlns:p14="http://schemas.microsoft.com/office/powerpoint/2010/main" val="1323623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Bonds are stronger</a:t>
            </a:r>
            <a:r>
              <a:rPr lang="en-US" baseline="0" dirty="0"/>
              <a:t> in ionic and covalent materials so vacancy energy should be higher. Thus ionic should have less vacancies than metal.</a:t>
            </a:r>
          </a:p>
          <a:p>
            <a:r>
              <a:rPr lang="en-US" baseline="0" dirty="0"/>
              <a:t>Also, vacancies in ionic materials tend to come in pairs to keep material charge neutral. If not, will likely get other stuff coming into system to balance the charge.</a:t>
            </a:r>
          </a:p>
          <a:p>
            <a:r>
              <a:rPr lang="en-US" baseline="0" dirty="0"/>
              <a:t>Treat ionic defects similar to </a:t>
            </a:r>
            <a:r>
              <a:rPr lang="en-US" baseline="0" dirty="0" err="1"/>
              <a:t>Frenkel</a:t>
            </a:r>
            <a:r>
              <a:rPr lang="en-US" baseline="0" dirty="0"/>
              <a:t> defects.</a:t>
            </a:r>
          </a:p>
          <a:p>
            <a:r>
              <a:rPr lang="en-US" baseline="0" dirty="0"/>
              <a:t>Irradiating and deformation can cause a lot of </a:t>
            </a:r>
            <a:r>
              <a:rPr lang="en-US" baseline="0" dirty="0" err="1"/>
              <a:t>Frenkel</a:t>
            </a:r>
            <a:r>
              <a:rPr lang="en-US" baseline="0" dirty="0"/>
              <a:t> defects</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23</a:t>
            </a:fld>
            <a:endParaRPr lang="en-US"/>
          </a:p>
        </p:txBody>
      </p:sp>
    </p:spTree>
    <p:extLst>
      <p:ext uri="{BB962C8B-B14F-4D97-AF65-F5344CB8AC3E}">
        <p14:creationId xmlns:p14="http://schemas.microsoft.com/office/powerpoint/2010/main" val="1467656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Bonds are stronger</a:t>
            </a:r>
            <a:r>
              <a:rPr lang="en-US" baseline="0" dirty="0"/>
              <a:t> in ionic and covalent materials so vacancy energy should be higher. Thus ionic should have less vacancies than metal.</a:t>
            </a:r>
          </a:p>
          <a:p>
            <a:r>
              <a:rPr lang="en-US" baseline="0" dirty="0"/>
              <a:t>Also, vacancies in ionic materials tend to come in pairs to keep material charge neutral. If not, will likely get other stuff coming into system to balance the charge.</a:t>
            </a:r>
          </a:p>
          <a:p>
            <a:r>
              <a:rPr lang="en-US" baseline="0" dirty="0"/>
              <a:t>Treat ionic defects similar to </a:t>
            </a:r>
            <a:r>
              <a:rPr lang="en-US" baseline="0" dirty="0" err="1"/>
              <a:t>Frenkel</a:t>
            </a:r>
            <a:r>
              <a:rPr lang="en-US" baseline="0" dirty="0"/>
              <a:t> defects.</a:t>
            </a:r>
          </a:p>
          <a:p>
            <a:r>
              <a:rPr lang="en-US" baseline="0" dirty="0"/>
              <a:t>Irradiating and deformation can cause a lot of </a:t>
            </a:r>
            <a:r>
              <a:rPr lang="en-US" baseline="0" dirty="0" err="1"/>
              <a:t>Frenkel</a:t>
            </a:r>
            <a:r>
              <a:rPr lang="en-US" baseline="0" dirty="0"/>
              <a:t> defects</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24</a:t>
            </a:fld>
            <a:endParaRPr lang="en-US"/>
          </a:p>
        </p:txBody>
      </p:sp>
    </p:spTree>
    <p:extLst>
      <p:ext uri="{BB962C8B-B14F-4D97-AF65-F5344CB8AC3E}">
        <p14:creationId xmlns:p14="http://schemas.microsoft.com/office/powerpoint/2010/main" val="112632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same could be said for making weapons</a:t>
            </a:r>
            <a:r>
              <a:rPr lang="en-US" baseline="0" dirty="0"/>
              <a:t> before they were automated. </a:t>
            </a:r>
            <a:endParaRPr lang="en-US" dirty="0"/>
          </a:p>
        </p:txBody>
      </p:sp>
      <p:sp>
        <p:nvSpPr>
          <p:cNvPr id="4" name="Slide Number Placeholder 3"/>
          <p:cNvSpPr>
            <a:spLocks noGrp="1"/>
          </p:cNvSpPr>
          <p:nvPr>
            <p:ph type="sldNum" sz="quarter" idx="10"/>
          </p:nvPr>
        </p:nvSpPr>
        <p:spPr/>
        <p:txBody>
          <a:bodyPr/>
          <a:lstStyle/>
          <a:p>
            <a:pPr>
              <a:defRPr/>
            </a:pPr>
            <a:fld id="{FF48AD51-7729-4E40-9898-D604118FD266}" type="slidenum">
              <a:rPr lang="en-US" smtClean="0"/>
              <a:pPr>
                <a:defRPr/>
              </a:pPr>
              <a:t>6</a:t>
            </a:fld>
            <a:endParaRPr lang="en-US"/>
          </a:p>
        </p:txBody>
      </p:sp>
    </p:spTree>
    <p:extLst>
      <p:ext uri="{BB962C8B-B14F-4D97-AF65-F5344CB8AC3E}">
        <p14:creationId xmlns:p14="http://schemas.microsoft.com/office/powerpoint/2010/main" val="1081674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Bonds are stronger</a:t>
            </a:r>
            <a:r>
              <a:rPr lang="en-US" baseline="0" dirty="0"/>
              <a:t> in ionic and covalent materials so vacancy energy should be higher. Thus ionic should have less vacancies than metal.</a:t>
            </a:r>
          </a:p>
          <a:p>
            <a:r>
              <a:rPr lang="en-US" baseline="0" dirty="0"/>
              <a:t>Also, vacancies in ionic materials tend to come in pairs to keep material charge neutral. If not, will likely get other stuff coming into system to balance the charge.</a:t>
            </a:r>
          </a:p>
          <a:p>
            <a:r>
              <a:rPr lang="en-US" baseline="0" dirty="0"/>
              <a:t>Treat ionic defects similar to </a:t>
            </a:r>
            <a:r>
              <a:rPr lang="en-US" baseline="0" dirty="0" err="1"/>
              <a:t>Frenkel</a:t>
            </a:r>
            <a:r>
              <a:rPr lang="en-US" baseline="0" dirty="0"/>
              <a:t> defects.</a:t>
            </a:r>
          </a:p>
          <a:p>
            <a:r>
              <a:rPr lang="en-US" baseline="0" dirty="0"/>
              <a:t>Irradiating and deformation can cause a lot of </a:t>
            </a:r>
            <a:r>
              <a:rPr lang="en-US" baseline="0" dirty="0" err="1"/>
              <a:t>Frenkel</a:t>
            </a:r>
            <a:r>
              <a:rPr lang="en-US" baseline="0" dirty="0"/>
              <a:t> defects</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25</a:t>
            </a:fld>
            <a:endParaRPr lang="en-US"/>
          </a:p>
        </p:txBody>
      </p:sp>
    </p:spTree>
    <p:extLst>
      <p:ext uri="{BB962C8B-B14F-4D97-AF65-F5344CB8AC3E}">
        <p14:creationId xmlns:p14="http://schemas.microsoft.com/office/powerpoint/2010/main" val="3798588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Sc</a:t>
            </a:r>
            <a:r>
              <a:rPr lang="en-US" dirty="0"/>
              <a:t> first, in center</a:t>
            </a:r>
          </a:p>
          <a:p>
            <a:r>
              <a:rPr lang="en-US" dirty="0" err="1"/>
              <a:t>Fcc</a:t>
            </a:r>
            <a:r>
              <a:rPr lang="en-US" dirty="0"/>
              <a:t> next, also in center but edges also likely</a:t>
            </a:r>
          </a:p>
          <a:p>
            <a:r>
              <a:rPr lang="en-US" dirty="0"/>
              <a:t>Bcc, face center</a:t>
            </a:r>
          </a:p>
          <a:p>
            <a:r>
              <a:rPr lang="en-US" dirty="0"/>
              <a:t>Videos after discussing this:</a:t>
            </a:r>
          </a:p>
          <a:p>
            <a:r>
              <a:rPr lang="en-US" dirty="0"/>
              <a:t>Maybe cut first video before cell projection (not necessary, maybe confusing for some, but it does relate back to early crystal structure stuff)</a:t>
            </a:r>
          </a:p>
          <a:p>
            <a:r>
              <a:rPr lang="en-US" dirty="0"/>
              <a:t>I’m debating on whether I like the second video better, but it takes more time. Motivates a little more</a:t>
            </a:r>
          </a:p>
        </p:txBody>
      </p:sp>
      <p:sp>
        <p:nvSpPr>
          <p:cNvPr id="4" name="Slide Number Placeholder 3"/>
          <p:cNvSpPr>
            <a:spLocks noGrp="1"/>
          </p:cNvSpPr>
          <p:nvPr>
            <p:ph type="sldNum" sz="quarter" idx="10"/>
          </p:nvPr>
        </p:nvSpPr>
        <p:spPr/>
        <p:txBody>
          <a:bodyPr/>
          <a:lstStyle/>
          <a:p>
            <a:fld id="{D2A35C37-1988-46CF-80BE-8A049F49B909}" type="slidenum">
              <a:rPr lang="en-US" smtClean="0"/>
              <a:pPr/>
              <a:t>26</a:t>
            </a:fld>
            <a:endParaRPr lang="en-US"/>
          </a:p>
        </p:txBody>
      </p:sp>
    </p:spTree>
    <p:extLst>
      <p:ext uri="{BB962C8B-B14F-4D97-AF65-F5344CB8AC3E}">
        <p14:creationId xmlns:p14="http://schemas.microsoft.com/office/powerpoint/2010/main" val="2796381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Melting point of aluminum if 933 K.</a:t>
            </a:r>
          </a:p>
          <a:p>
            <a:r>
              <a:rPr lang="en-US" dirty="0"/>
              <a:t>If you have a one atom basis, the number of lattice sites is the same as the number of atoms</a:t>
            </a:r>
            <a:endParaRPr lang="en-US" baseline="0" dirty="0"/>
          </a:p>
          <a:p>
            <a:endParaRPr lang="en-US" baseline="0" dirty="0"/>
          </a:p>
          <a:p>
            <a:r>
              <a:rPr lang="en-US" baseline="0" dirty="0"/>
              <a:t>Yes the volume of the material will increase as heated. </a:t>
            </a:r>
            <a:endParaRPr lang="en-US" dirty="0"/>
          </a:p>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27</a:t>
            </a:fld>
            <a:endParaRPr lang="en-US"/>
          </a:p>
        </p:txBody>
      </p:sp>
    </p:spTree>
    <p:extLst>
      <p:ext uri="{BB962C8B-B14F-4D97-AF65-F5344CB8AC3E}">
        <p14:creationId xmlns:p14="http://schemas.microsoft.com/office/powerpoint/2010/main" val="756601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panose="02020603050405020304" pitchFamily="18" charset="0"/>
              </a:rPr>
              <a:t>Start at M and count a 3x4 box around</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rgbClr val="880215"/>
                </a:solidFill>
                <a:latin typeface="Arial" panose="020B0604020202020204" pitchFamily="34" charset="0"/>
              </a:defRPr>
            </a:lvl1pPr>
            <a:lvl2pPr marL="742950" indent="-285750">
              <a:defRPr sz="2000" i="1">
                <a:solidFill>
                  <a:srgbClr val="880215"/>
                </a:solidFill>
                <a:latin typeface="Arial" panose="020B0604020202020204" pitchFamily="34" charset="0"/>
              </a:defRPr>
            </a:lvl2pPr>
            <a:lvl3pPr marL="1143000" indent="-228600">
              <a:defRPr sz="2000" i="1">
                <a:solidFill>
                  <a:srgbClr val="880215"/>
                </a:solidFill>
                <a:latin typeface="Arial" panose="020B0604020202020204" pitchFamily="34" charset="0"/>
              </a:defRPr>
            </a:lvl3pPr>
            <a:lvl4pPr marL="1600200" indent="-228600">
              <a:defRPr sz="2000" i="1">
                <a:solidFill>
                  <a:srgbClr val="880215"/>
                </a:solidFill>
                <a:latin typeface="Arial" panose="020B0604020202020204" pitchFamily="34" charset="0"/>
              </a:defRPr>
            </a:lvl4pPr>
            <a:lvl5pPr marL="2057400" indent="-228600">
              <a:defRPr sz="2000" i="1">
                <a:solidFill>
                  <a:srgbClr val="880215"/>
                </a:solidFill>
                <a:latin typeface="Arial" panose="020B0604020202020204" pitchFamily="34" charset="0"/>
              </a:defRPr>
            </a:lvl5pPr>
            <a:lvl6pPr marL="2514600" indent="-228600" eaLnBrk="0" fontAlgn="base" hangingPunct="0">
              <a:spcBef>
                <a:spcPct val="0"/>
              </a:spcBef>
              <a:spcAft>
                <a:spcPct val="0"/>
              </a:spcAft>
              <a:defRPr sz="2000" i="1">
                <a:solidFill>
                  <a:srgbClr val="880215"/>
                </a:solidFill>
                <a:latin typeface="Arial" panose="020B0604020202020204" pitchFamily="34" charset="0"/>
              </a:defRPr>
            </a:lvl6pPr>
            <a:lvl7pPr marL="2971800" indent="-228600" eaLnBrk="0" fontAlgn="base" hangingPunct="0">
              <a:spcBef>
                <a:spcPct val="0"/>
              </a:spcBef>
              <a:spcAft>
                <a:spcPct val="0"/>
              </a:spcAft>
              <a:defRPr sz="2000" i="1">
                <a:solidFill>
                  <a:srgbClr val="880215"/>
                </a:solidFill>
                <a:latin typeface="Arial" panose="020B0604020202020204" pitchFamily="34" charset="0"/>
              </a:defRPr>
            </a:lvl7pPr>
            <a:lvl8pPr marL="3429000" indent="-228600" eaLnBrk="0" fontAlgn="base" hangingPunct="0">
              <a:spcBef>
                <a:spcPct val="0"/>
              </a:spcBef>
              <a:spcAft>
                <a:spcPct val="0"/>
              </a:spcAft>
              <a:defRPr sz="2000" i="1">
                <a:solidFill>
                  <a:srgbClr val="880215"/>
                </a:solidFill>
                <a:latin typeface="Arial" panose="020B0604020202020204" pitchFamily="34" charset="0"/>
              </a:defRPr>
            </a:lvl8pPr>
            <a:lvl9pPr marL="3886200" indent="-228600" eaLnBrk="0" fontAlgn="base" hangingPunct="0">
              <a:spcBef>
                <a:spcPct val="0"/>
              </a:spcBef>
              <a:spcAft>
                <a:spcPct val="0"/>
              </a:spcAft>
              <a:defRPr sz="2000" i="1">
                <a:solidFill>
                  <a:srgbClr val="880215"/>
                </a:solidFill>
                <a:latin typeface="Arial" panose="020B0604020202020204" pitchFamily="34" charset="0"/>
              </a:defRPr>
            </a:lvl9pPr>
          </a:lstStyle>
          <a:p>
            <a:fld id="{1AC49B71-C9E2-4EB9-9C7F-F39DFCEEB661}" type="slidenum">
              <a:rPr lang="en-US" sz="1200" i="0" smtClean="0">
                <a:solidFill>
                  <a:schemeClr val="tx1"/>
                </a:solidFill>
                <a:latin typeface="Times" panose="02020603050405020304" pitchFamily="18" charset="0"/>
              </a:rPr>
              <a:pPr/>
              <a:t>28</a:t>
            </a:fld>
            <a:endParaRPr lang="en-US" sz="1200" i="0">
              <a:solidFill>
                <a:schemeClr val="tx1"/>
              </a:solidFill>
              <a:latin typeface="Times" panose="02020603050405020304" pitchFamily="18" charset="0"/>
            </a:endParaRPr>
          </a:p>
        </p:txBody>
      </p:sp>
    </p:spTree>
    <p:extLst>
      <p:ext uri="{BB962C8B-B14F-4D97-AF65-F5344CB8AC3E}">
        <p14:creationId xmlns:p14="http://schemas.microsoft.com/office/powerpoint/2010/main" val="1173196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panose="02020603050405020304" pitchFamily="18" charset="0"/>
              </a:rPr>
              <a:t>Start at M and count a 3x4 box around</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rgbClr val="880215"/>
                </a:solidFill>
                <a:latin typeface="Arial" panose="020B0604020202020204" pitchFamily="34" charset="0"/>
              </a:defRPr>
            </a:lvl1pPr>
            <a:lvl2pPr marL="742950" indent="-285750">
              <a:defRPr sz="2000" i="1">
                <a:solidFill>
                  <a:srgbClr val="880215"/>
                </a:solidFill>
                <a:latin typeface="Arial" panose="020B0604020202020204" pitchFamily="34" charset="0"/>
              </a:defRPr>
            </a:lvl2pPr>
            <a:lvl3pPr marL="1143000" indent="-228600">
              <a:defRPr sz="2000" i="1">
                <a:solidFill>
                  <a:srgbClr val="880215"/>
                </a:solidFill>
                <a:latin typeface="Arial" panose="020B0604020202020204" pitchFamily="34" charset="0"/>
              </a:defRPr>
            </a:lvl3pPr>
            <a:lvl4pPr marL="1600200" indent="-228600">
              <a:defRPr sz="2000" i="1">
                <a:solidFill>
                  <a:srgbClr val="880215"/>
                </a:solidFill>
                <a:latin typeface="Arial" panose="020B0604020202020204" pitchFamily="34" charset="0"/>
              </a:defRPr>
            </a:lvl4pPr>
            <a:lvl5pPr marL="2057400" indent="-228600">
              <a:defRPr sz="2000" i="1">
                <a:solidFill>
                  <a:srgbClr val="880215"/>
                </a:solidFill>
                <a:latin typeface="Arial" panose="020B0604020202020204" pitchFamily="34" charset="0"/>
              </a:defRPr>
            </a:lvl5pPr>
            <a:lvl6pPr marL="2514600" indent="-228600" eaLnBrk="0" fontAlgn="base" hangingPunct="0">
              <a:spcBef>
                <a:spcPct val="0"/>
              </a:spcBef>
              <a:spcAft>
                <a:spcPct val="0"/>
              </a:spcAft>
              <a:defRPr sz="2000" i="1">
                <a:solidFill>
                  <a:srgbClr val="880215"/>
                </a:solidFill>
                <a:latin typeface="Arial" panose="020B0604020202020204" pitchFamily="34" charset="0"/>
              </a:defRPr>
            </a:lvl6pPr>
            <a:lvl7pPr marL="2971800" indent="-228600" eaLnBrk="0" fontAlgn="base" hangingPunct="0">
              <a:spcBef>
                <a:spcPct val="0"/>
              </a:spcBef>
              <a:spcAft>
                <a:spcPct val="0"/>
              </a:spcAft>
              <a:defRPr sz="2000" i="1">
                <a:solidFill>
                  <a:srgbClr val="880215"/>
                </a:solidFill>
                <a:latin typeface="Arial" panose="020B0604020202020204" pitchFamily="34" charset="0"/>
              </a:defRPr>
            </a:lvl7pPr>
            <a:lvl8pPr marL="3429000" indent="-228600" eaLnBrk="0" fontAlgn="base" hangingPunct="0">
              <a:spcBef>
                <a:spcPct val="0"/>
              </a:spcBef>
              <a:spcAft>
                <a:spcPct val="0"/>
              </a:spcAft>
              <a:defRPr sz="2000" i="1">
                <a:solidFill>
                  <a:srgbClr val="880215"/>
                </a:solidFill>
                <a:latin typeface="Arial" panose="020B0604020202020204" pitchFamily="34" charset="0"/>
              </a:defRPr>
            </a:lvl8pPr>
            <a:lvl9pPr marL="3886200" indent="-228600" eaLnBrk="0" fontAlgn="base" hangingPunct="0">
              <a:spcBef>
                <a:spcPct val="0"/>
              </a:spcBef>
              <a:spcAft>
                <a:spcPct val="0"/>
              </a:spcAft>
              <a:defRPr sz="2000" i="1">
                <a:solidFill>
                  <a:srgbClr val="880215"/>
                </a:solidFill>
                <a:latin typeface="Arial" panose="020B0604020202020204" pitchFamily="34" charset="0"/>
              </a:defRPr>
            </a:lvl9pPr>
          </a:lstStyle>
          <a:p>
            <a:fld id="{1AC49B71-C9E2-4EB9-9C7F-F39DFCEEB661}" type="slidenum">
              <a:rPr lang="en-US" sz="1200" i="0" smtClean="0">
                <a:solidFill>
                  <a:schemeClr val="tx1"/>
                </a:solidFill>
                <a:latin typeface="Times" panose="02020603050405020304" pitchFamily="18" charset="0"/>
              </a:rPr>
              <a:pPr/>
              <a:t>29</a:t>
            </a:fld>
            <a:endParaRPr lang="en-US" sz="1200" i="0">
              <a:solidFill>
                <a:schemeClr val="tx1"/>
              </a:solidFill>
              <a:latin typeface="Times" panose="02020603050405020304" pitchFamily="18" charset="0"/>
            </a:endParaRPr>
          </a:p>
        </p:txBody>
      </p:sp>
    </p:spTree>
    <p:extLst>
      <p:ext uri="{BB962C8B-B14F-4D97-AF65-F5344CB8AC3E}">
        <p14:creationId xmlns:p14="http://schemas.microsoft.com/office/powerpoint/2010/main" val="523136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panose="02020603050405020304" pitchFamily="18" charset="0"/>
              </a:rPr>
              <a:t>Start at M and count a 3x4 box around</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rgbClr val="880215"/>
                </a:solidFill>
                <a:latin typeface="Arial" panose="020B0604020202020204" pitchFamily="34" charset="0"/>
              </a:defRPr>
            </a:lvl1pPr>
            <a:lvl2pPr marL="742950" indent="-285750">
              <a:defRPr sz="2000" i="1">
                <a:solidFill>
                  <a:srgbClr val="880215"/>
                </a:solidFill>
                <a:latin typeface="Arial" panose="020B0604020202020204" pitchFamily="34" charset="0"/>
              </a:defRPr>
            </a:lvl2pPr>
            <a:lvl3pPr marL="1143000" indent="-228600">
              <a:defRPr sz="2000" i="1">
                <a:solidFill>
                  <a:srgbClr val="880215"/>
                </a:solidFill>
                <a:latin typeface="Arial" panose="020B0604020202020204" pitchFamily="34" charset="0"/>
              </a:defRPr>
            </a:lvl3pPr>
            <a:lvl4pPr marL="1600200" indent="-228600">
              <a:defRPr sz="2000" i="1">
                <a:solidFill>
                  <a:srgbClr val="880215"/>
                </a:solidFill>
                <a:latin typeface="Arial" panose="020B0604020202020204" pitchFamily="34" charset="0"/>
              </a:defRPr>
            </a:lvl4pPr>
            <a:lvl5pPr marL="2057400" indent="-228600">
              <a:defRPr sz="2000" i="1">
                <a:solidFill>
                  <a:srgbClr val="880215"/>
                </a:solidFill>
                <a:latin typeface="Arial" panose="020B0604020202020204" pitchFamily="34" charset="0"/>
              </a:defRPr>
            </a:lvl5pPr>
            <a:lvl6pPr marL="2514600" indent="-228600" eaLnBrk="0" fontAlgn="base" hangingPunct="0">
              <a:spcBef>
                <a:spcPct val="0"/>
              </a:spcBef>
              <a:spcAft>
                <a:spcPct val="0"/>
              </a:spcAft>
              <a:defRPr sz="2000" i="1">
                <a:solidFill>
                  <a:srgbClr val="880215"/>
                </a:solidFill>
                <a:latin typeface="Arial" panose="020B0604020202020204" pitchFamily="34" charset="0"/>
              </a:defRPr>
            </a:lvl6pPr>
            <a:lvl7pPr marL="2971800" indent="-228600" eaLnBrk="0" fontAlgn="base" hangingPunct="0">
              <a:spcBef>
                <a:spcPct val="0"/>
              </a:spcBef>
              <a:spcAft>
                <a:spcPct val="0"/>
              </a:spcAft>
              <a:defRPr sz="2000" i="1">
                <a:solidFill>
                  <a:srgbClr val="880215"/>
                </a:solidFill>
                <a:latin typeface="Arial" panose="020B0604020202020204" pitchFamily="34" charset="0"/>
              </a:defRPr>
            </a:lvl7pPr>
            <a:lvl8pPr marL="3429000" indent="-228600" eaLnBrk="0" fontAlgn="base" hangingPunct="0">
              <a:spcBef>
                <a:spcPct val="0"/>
              </a:spcBef>
              <a:spcAft>
                <a:spcPct val="0"/>
              </a:spcAft>
              <a:defRPr sz="2000" i="1">
                <a:solidFill>
                  <a:srgbClr val="880215"/>
                </a:solidFill>
                <a:latin typeface="Arial" panose="020B0604020202020204" pitchFamily="34" charset="0"/>
              </a:defRPr>
            </a:lvl8pPr>
            <a:lvl9pPr marL="3886200" indent="-228600" eaLnBrk="0" fontAlgn="base" hangingPunct="0">
              <a:spcBef>
                <a:spcPct val="0"/>
              </a:spcBef>
              <a:spcAft>
                <a:spcPct val="0"/>
              </a:spcAft>
              <a:defRPr sz="2000" i="1">
                <a:solidFill>
                  <a:srgbClr val="880215"/>
                </a:solidFill>
                <a:latin typeface="Arial" panose="020B0604020202020204" pitchFamily="34" charset="0"/>
              </a:defRPr>
            </a:lvl9pPr>
          </a:lstStyle>
          <a:p>
            <a:fld id="{1AC49B71-C9E2-4EB9-9C7F-F39DFCEEB661}" type="slidenum">
              <a:rPr lang="en-US" sz="1200" i="0" smtClean="0">
                <a:solidFill>
                  <a:schemeClr val="tx1"/>
                </a:solidFill>
                <a:latin typeface="Times" panose="02020603050405020304" pitchFamily="18" charset="0"/>
              </a:rPr>
              <a:pPr/>
              <a:t>30</a:t>
            </a:fld>
            <a:endParaRPr lang="en-US" sz="1200" i="0">
              <a:solidFill>
                <a:schemeClr val="tx1"/>
              </a:solidFill>
              <a:latin typeface="Times" panose="02020603050405020304" pitchFamily="18" charset="0"/>
            </a:endParaRPr>
          </a:p>
        </p:txBody>
      </p:sp>
    </p:spTree>
    <p:extLst>
      <p:ext uri="{BB962C8B-B14F-4D97-AF65-F5344CB8AC3E}">
        <p14:creationId xmlns:p14="http://schemas.microsoft.com/office/powerpoint/2010/main" val="1780832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panose="02020603050405020304" pitchFamily="18" charset="0"/>
              </a:rPr>
              <a:t>Start at M and count a 3x4 box around</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rgbClr val="880215"/>
                </a:solidFill>
                <a:latin typeface="Arial" panose="020B0604020202020204" pitchFamily="34" charset="0"/>
              </a:defRPr>
            </a:lvl1pPr>
            <a:lvl2pPr marL="742950" indent="-285750">
              <a:defRPr sz="2000" i="1">
                <a:solidFill>
                  <a:srgbClr val="880215"/>
                </a:solidFill>
                <a:latin typeface="Arial" panose="020B0604020202020204" pitchFamily="34" charset="0"/>
              </a:defRPr>
            </a:lvl2pPr>
            <a:lvl3pPr marL="1143000" indent="-228600">
              <a:defRPr sz="2000" i="1">
                <a:solidFill>
                  <a:srgbClr val="880215"/>
                </a:solidFill>
                <a:latin typeface="Arial" panose="020B0604020202020204" pitchFamily="34" charset="0"/>
              </a:defRPr>
            </a:lvl3pPr>
            <a:lvl4pPr marL="1600200" indent="-228600">
              <a:defRPr sz="2000" i="1">
                <a:solidFill>
                  <a:srgbClr val="880215"/>
                </a:solidFill>
                <a:latin typeface="Arial" panose="020B0604020202020204" pitchFamily="34" charset="0"/>
              </a:defRPr>
            </a:lvl4pPr>
            <a:lvl5pPr marL="2057400" indent="-228600">
              <a:defRPr sz="2000" i="1">
                <a:solidFill>
                  <a:srgbClr val="880215"/>
                </a:solidFill>
                <a:latin typeface="Arial" panose="020B0604020202020204" pitchFamily="34" charset="0"/>
              </a:defRPr>
            </a:lvl5pPr>
            <a:lvl6pPr marL="2514600" indent="-228600" eaLnBrk="0" fontAlgn="base" hangingPunct="0">
              <a:spcBef>
                <a:spcPct val="0"/>
              </a:spcBef>
              <a:spcAft>
                <a:spcPct val="0"/>
              </a:spcAft>
              <a:defRPr sz="2000" i="1">
                <a:solidFill>
                  <a:srgbClr val="880215"/>
                </a:solidFill>
                <a:latin typeface="Arial" panose="020B0604020202020204" pitchFamily="34" charset="0"/>
              </a:defRPr>
            </a:lvl6pPr>
            <a:lvl7pPr marL="2971800" indent="-228600" eaLnBrk="0" fontAlgn="base" hangingPunct="0">
              <a:spcBef>
                <a:spcPct val="0"/>
              </a:spcBef>
              <a:spcAft>
                <a:spcPct val="0"/>
              </a:spcAft>
              <a:defRPr sz="2000" i="1">
                <a:solidFill>
                  <a:srgbClr val="880215"/>
                </a:solidFill>
                <a:latin typeface="Arial" panose="020B0604020202020204" pitchFamily="34" charset="0"/>
              </a:defRPr>
            </a:lvl7pPr>
            <a:lvl8pPr marL="3429000" indent="-228600" eaLnBrk="0" fontAlgn="base" hangingPunct="0">
              <a:spcBef>
                <a:spcPct val="0"/>
              </a:spcBef>
              <a:spcAft>
                <a:spcPct val="0"/>
              </a:spcAft>
              <a:defRPr sz="2000" i="1">
                <a:solidFill>
                  <a:srgbClr val="880215"/>
                </a:solidFill>
                <a:latin typeface="Arial" panose="020B0604020202020204" pitchFamily="34" charset="0"/>
              </a:defRPr>
            </a:lvl8pPr>
            <a:lvl9pPr marL="3886200" indent="-228600" eaLnBrk="0" fontAlgn="base" hangingPunct="0">
              <a:spcBef>
                <a:spcPct val="0"/>
              </a:spcBef>
              <a:spcAft>
                <a:spcPct val="0"/>
              </a:spcAft>
              <a:defRPr sz="2000" i="1">
                <a:solidFill>
                  <a:srgbClr val="880215"/>
                </a:solidFill>
                <a:latin typeface="Arial" panose="020B0604020202020204" pitchFamily="34" charset="0"/>
              </a:defRPr>
            </a:lvl9pPr>
          </a:lstStyle>
          <a:p>
            <a:fld id="{1AC49B71-C9E2-4EB9-9C7F-F39DFCEEB661}" type="slidenum">
              <a:rPr lang="en-US" sz="1200" i="0" smtClean="0">
                <a:solidFill>
                  <a:schemeClr val="tx1"/>
                </a:solidFill>
                <a:latin typeface="Times" panose="02020603050405020304" pitchFamily="18" charset="0"/>
              </a:rPr>
              <a:pPr/>
              <a:t>31</a:t>
            </a:fld>
            <a:endParaRPr lang="en-US" sz="1200" i="0">
              <a:solidFill>
                <a:schemeClr val="tx1"/>
              </a:solidFill>
              <a:latin typeface="Times" panose="02020603050405020304" pitchFamily="18" charset="0"/>
            </a:endParaRPr>
          </a:p>
        </p:txBody>
      </p:sp>
    </p:spTree>
    <p:extLst>
      <p:ext uri="{BB962C8B-B14F-4D97-AF65-F5344CB8AC3E}">
        <p14:creationId xmlns:p14="http://schemas.microsoft.com/office/powerpoint/2010/main" val="2856292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panose="02020603050405020304" pitchFamily="18" charset="0"/>
              </a:rPr>
              <a:t>Start at M and count a 3x4 box around</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rgbClr val="880215"/>
                </a:solidFill>
                <a:latin typeface="Arial" panose="020B0604020202020204" pitchFamily="34" charset="0"/>
              </a:defRPr>
            </a:lvl1pPr>
            <a:lvl2pPr marL="742950" indent="-285750">
              <a:defRPr sz="2000" i="1">
                <a:solidFill>
                  <a:srgbClr val="880215"/>
                </a:solidFill>
                <a:latin typeface="Arial" panose="020B0604020202020204" pitchFamily="34" charset="0"/>
              </a:defRPr>
            </a:lvl2pPr>
            <a:lvl3pPr marL="1143000" indent="-228600">
              <a:defRPr sz="2000" i="1">
                <a:solidFill>
                  <a:srgbClr val="880215"/>
                </a:solidFill>
                <a:latin typeface="Arial" panose="020B0604020202020204" pitchFamily="34" charset="0"/>
              </a:defRPr>
            </a:lvl3pPr>
            <a:lvl4pPr marL="1600200" indent="-228600">
              <a:defRPr sz="2000" i="1">
                <a:solidFill>
                  <a:srgbClr val="880215"/>
                </a:solidFill>
                <a:latin typeface="Arial" panose="020B0604020202020204" pitchFamily="34" charset="0"/>
              </a:defRPr>
            </a:lvl4pPr>
            <a:lvl5pPr marL="2057400" indent="-228600">
              <a:defRPr sz="2000" i="1">
                <a:solidFill>
                  <a:srgbClr val="880215"/>
                </a:solidFill>
                <a:latin typeface="Arial" panose="020B0604020202020204" pitchFamily="34" charset="0"/>
              </a:defRPr>
            </a:lvl5pPr>
            <a:lvl6pPr marL="2514600" indent="-228600" eaLnBrk="0" fontAlgn="base" hangingPunct="0">
              <a:spcBef>
                <a:spcPct val="0"/>
              </a:spcBef>
              <a:spcAft>
                <a:spcPct val="0"/>
              </a:spcAft>
              <a:defRPr sz="2000" i="1">
                <a:solidFill>
                  <a:srgbClr val="880215"/>
                </a:solidFill>
                <a:latin typeface="Arial" panose="020B0604020202020204" pitchFamily="34" charset="0"/>
              </a:defRPr>
            </a:lvl6pPr>
            <a:lvl7pPr marL="2971800" indent="-228600" eaLnBrk="0" fontAlgn="base" hangingPunct="0">
              <a:spcBef>
                <a:spcPct val="0"/>
              </a:spcBef>
              <a:spcAft>
                <a:spcPct val="0"/>
              </a:spcAft>
              <a:defRPr sz="2000" i="1">
                <a:solidFill>
                  <a:srgbClr val="880215"/>
                </a:solidFill>
                <a:latin typeface="Arial" panose="020B0604020202020204" pitchFamily="34" charset="0"/>
              </a:defRPr>
            </a:lvl7pPr>
            <a:lvl8pPr marL="3429000" indent="-228600" eaLnBrk="0" fontAlgn="base" hangingPunct="0">
              <a:spcBef>
                <a:spcPct val="0"/>
              </a:spcBef>
              <a:spcAft>
                <a:spcPct val="0"/>
              </a:spcAft>
              <a:defRPr sz="2000" i="1">
                <a:solidFill>
                  <a:srgbClr val="880215"/>
                </a:solidFill>
                <a:latin typeface="Arial" panose="020B0604020202020204" pitchFamily="34" charset="0"/>
              </a:defRPr>
            </a:lvl8pPr>
            <a:lvl9pPr marL="3886200" indent="-228600" eaLnBrk="0" fontAlgn="base" hangingPunct="0">
              <a:spcBef>
                <a:spcPct val="0"/>
              </a:spcBef>
              <a:spcAft>
                <a:spcPct val="0"/>
              </a:spcAft>
              <a:defRPr sz="2000" i="1">
                <a:solidFill>
                  <a:srgbClr val="880215"/>
                </a:solidFill>
                <a:latin typeface="Arial" panose="020B0604020202020204" pitchFamily="34" charset="0"/>
              </a:defRPr>
            </a:lvl9pPr>
          </a:lstStyle>
          <a:p>
            <a:fld id="{1AC49B71-C9E2-4EB9-9C7F-F39DFCEEB661}" type="slidenum">
              <a:rPr lang="en-US" sz="1200" i="0" smtClean="0">
                <a:solidFill>
                  <a:schemeClr val="tx1"/>
                </a:solidFill>
                <a:latin typeface="Times" panose="02020603050405020304" pitchFamily="18" charset="0"/>
              </a:rPr>
              <a:pPr/>
              <a:t>32</a:t>
            </a:fld>
            <a:endParaRPr lang="en-US" sz="1200" i="0">
              <a:solidFill>
                <a:schemeClr val="tx1"/>
              </a:solidFill>
              <a:latin typeface="Times" panose="02020603050405020304" pitchFamily="18" charset="0"/>
            </a:endParaRPr>
          </a:p>
        </p:txBody>
      </p:sp>
    </p:spTree>
    <p:extLst>
      <p:ext uri="{BB962C8B-B14F-4D97-AF65-F5344CB8AC3E}">
        <p14:creationId xmlns:p14="http://schemas.microsoft.com/office/powerpoint/2010/main" val="2806090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panose="02020603050405020304" pitchFamily="18" charset="0"/>
              </a:rPr>
              <a:t>Start at M and count a 3x4 box around</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rgbClr val="880215"/>
                </a:solidFill>
                <a:latin typeface="Arial" panose="020B0604020202020204" pitchFamily="34" charset="0"/>
              </a:defRPr>
            </a:lvl1pPr>
            <a:lvl2pPr marL="742950" indent="-285750">
              <a:defRPr sz="2000" i="1">
                <a:solidFill>
                  <a:srgbClr val="880215"/>
                </a:solidFill>
                <a:latin typeface="Arial" panose="020B0604020202020204" pitchFamily="34" charset="0"/>
              </a:defRPr>
            </a:lvl2pPr>
            <a:lvl3pPr marL="1143000" indent="-228600">
              <a:defRPr sz="2000" i="1">
                <a:solidFill>
                  <a:srgbClr val="880215"/>
                </a:solidFill>
                <a:latin typeface="Arial" panose="020B0604020202020204" pitchFamily="34" charset="0"/>
              </a:defRPr>
            </a:lvl3pPr>
            <a:lvl4pPr marL="1600200" indent="-228600">
              <a:defRPr sz="2000" i="1">
                <a:solidFill>
                  <a:srgbClr val="880215"/>
                </a:solidFill>
                <a:latin typeface="Arial" panose="020B0604020202020204" pitchFamily="34" charset="0"/>
              </a:defRPr>
            </a:lvl4pPr>
            <a:lvl5pPr marL="2057400" indent="-228600">
              <a:defRPr sz="2000" i="1">
                <a:solidFill>
                  <a:srgbClr val="880215"/>
                </a:solidFill>
                <a:latin typeface="Arial" panose="020B0604020202020204" pitchFamily="34" charset="0"/>
              </a:defRPr>
            </a:lvl5pPr>
            <a:lvl6pPr marL="2514600" indent="-228600" eaLnBrk="0" fontAlgn="base" hangingPunct="0">
              <a:spcBef>
                <a:spcPct val="0"/>
              </a:spcBef>
              <a:spcAft>
                <a:spcPct val="0"/>
              </a:spcAft>
              <a:defRPr sz="2000" i="1">
                <a:solidFill>
                  <a:srgbClr val="880215"/>
                </a:solidFill>
                <a:latin typeface="Arial" panose="020B0604020202020204" pitchFamily="34" charset="0"/>
              </a:defRPr>
            </a:lvl6pPr>
            <a:lvl7pPr marL="2971800" indent="-228600" eaLnBrk="0" fontAlgn="base" hangingPunct="0">
              <a:spcBef>
                <a:spcPct val="0"/>
              </a:spcBef>
              <a:spcAft>
                <a:spcPct val="0"/>
              </a:spcAft>
              <a:defRPr sz="2000" i="1">
                <a:solidFill>
                  <a:srgbClr val="880215"/>
                </a:solidFill>
                <a:latin typeface="Arial" panose="020B0604020202020204" pitchFamily="34" charset="0"/>
              </a:defRPr>
            </a:lvl7pPr>
            <a:lvl8pPr marL="3429000" indent="-228600" eaLnBrk="0" fontAlgn="base" hangingPunct="0">
              <a:spcBef>
                <a:spcPct val="0"/>
              </a:spcBef>
              <a:spcAft>
                <a:spcPct val="0"/>
              </a:spcAft>
              <a:defRPr sz="2000" i="1">
                <a:solidFill>
                  <a:srgbClr val="880215"/>
                </a:solidFill>
                <a:latin typeface="Arial" panose="020B0604020202020204" pitchFamily="34" charset="0"/>
              </a:defRPr>
            </a:lvl8pPr>
            <a:lvl9pPr marL="3886200" indent="-228600" eaLnBrk="0" fontAlgn="base" hangingPunct="0">
              <a:spcBef>
                <a:spcPct val="0"/>
              </a:spcBef>
              <a:spcAft>
                <a:spcPct val="0"/>
              </a:spcAft>
              <a:defRPr sz="2000" i="1">
                <a:solidFill>
                  <a:srgbClr val="880215"/>
                </a:solidFill>
                <a:latin typeface="Arial" panose="020B0604020202020204" pitchFamily="34" charset="0"/>
              </a:defRPr>
            </a:lvl9pPr>
          </a:lstStyle>
          <a:p>
            <a:fld id="{1AC49B71-C9E2-4EB9-9C7F-F39DFCEEB661}" type="slidenum">
              <a:rPr lang="en-US" sz="1200" i="0" smtClean="0">
                <a:solidFill>
                  <a:schemeClr val="tx1"/>
                </a:solidFill>
                <a:latin typeface="Times" panose="02020603050405020304" pitchFamily="18" charset="0"/>
              </a:rPr>
              <a:pPr/>
              <a:t>33</a:t>
            </a:fld>
            <a:endParaRPr lang="en-US" sz="1200" i="0">
              <a:solidFill>
                <a:schemeClr val="tx1"/>
              </a:solidFill>
              <a:latin typeface="Times" panose="02020603050405020304" pitchFamily="18" charset="0"/>
            </a:endParaRPr>
          </a:p>
        </p:txBody>
      </p:sp>
    </p:spTree>
    <p:extLst>
      <p:ext uri="{BB962C8B-B14F-4D97-AF65-F5344CB8AC3E}">
        <p14:creationId xmlns:p14="http://schemas.microsoft.com/office/powerpoint/2010/main" val="4107179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panose="02020603050405020304" pitchFamily="18" charset="0"/>
              </a:rPr>
              <a:t>Start at M and count a 3x4 box around</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rgbClr val="880215"/>
                </a:solidFill>
                <a:latin typeface="Arial" panose="020B0604020202020204" pitchFamily="34" charset="0"/>
              </a:defRPr>
            </a:lvl1pPr>
            <a:lvl2pPr marL="742950" indent="-285750">
              <a:defRPr sz="2000" i="1">
                <a:solidFill>
                  <a:srgbClr val="880215"/>
                </a:solidFill>
                <a:latin typeface="Arial" panose="020B0604020202020204" pitchFamily="34" charset="0"/>
              </a:defRPr>
            </a:lvl2pPr>
            <a:lvl3pPr marL="1143000" indent="-228600">
              <a:defRPr sz="2000" i="1">
                <a:solidFill>
                  <a:srgbClr val="880215"/>
                </a:solidFill>
                <a:latin typeface="Arial" panose="020B0604020202020204" pitchFamily="34" charset="0"/>
              </a:defRPr>
            </a:lvl3pPr>
            <a:lvl4pPr marL="1600200" indent="-228600">
              <a:defRPr sz="2000" i="1">
                <a:solidFill>
                  <a:srgbClr val="880215"/>
                </a:solidFill>
                <a:latin typeface="Arial" panose="020B0604020202020204" pitchFamily="34" charset="0"/>
              </a:defRPr>
            </a:lvl4pPr>
            <a:lvl5pPr marL="2057400" indent="-228600">
              <a:defRPr sz="2000" i="1">
                <a:solidFill>
                  <a:srgbClr val="880215"/>
                </a:solidFill>
                <a:latin typeface="Arial" panose="020B0604020202020204" pitchFamily="34" charset="0"/>
              </a:defRPr>
            </a:lvl5pPr>
            <a:lvl6pPr marL="2514600" indent="-228600" eaLnBrk="0" fontAlgn="base" hangingPunct="0">
              <a:spcBef>
                <a:spcPct val="0"/>
              </a:spcBef>
              <a:spcAft>
                <a:spcPct val="0"/>
              </a:spcAft>
              <a:defRPr sz="2000" i="1">
                <a:solidFill>
                  <a:srgbClr val="880215"/>
                </a:solidFill>
                <a:latin typeface="Arial" panose="020B0604020202020204" pitchFamily="34" charset="0"/>
              </a:defRPr>
            </a:lvl6pPr>
            <a:lvl7pPr marL="2971800" indent="-228600" eaLnBrk="0" fontAlgn="base" hangingPunct="0">
              <a:spcBef>
                <a:spcPct val="0"/>
              </a:spcBef>
              <a:spcAft>
                <a:spcPct val="0"/>
              </a:spcAft>
              <a:defRPr sz="2000" i="1">
                <a:solidFill>
                  <a:srgbClr val="880215"/>
                </a:solidFill>
                <a:latin typeface="Arial" panose="020B0604020202020204" pitchFamily="34" charset="0"/>
              </a:defRPr>
            </a:lvl7pPr>
            <a:lvl8pPr marL="3429000" indent="-228600" eaLnBrk="0" fontAlgn="base" hangingPunct="0">
              <a:spcBef>
                <a:spcPct val="0"/>
              </a:spcBef>
              <a:spcAft>
                <a:spcPct val="0"/>
              </a:spcAft>
              <a:defRPr sz="2000" i="1">
                <a:solidFill>
                  <a:srgbClr val="880215"/>
                </a:solidFill>
                <a:latin typeface="Arial" panose="020B0604020202020204" pitchFamily="34" charset="0"/>
              </a:defRPr>
            </a:lvl8pPr>
            <a:lvl9pPr marL="3886200" indent="-228600" eaLnBrk="0" fontAlgn="base" hangingPunct="0">
              <a:spcBef>
                <a:spcPct val="0"/>
              </a:spcBef>
              <a:spcAft>
                <a:spcPct val="0"/>
              </a:spcAft>
              <a:defRPr sz="2000" i="1">
                <a:solidFill>
                  <a:srgbClr val="880215"/>
                </a:solidFill>
                <a:latin typeface="Arial" panose="020B0604020202020204" pitchFamily="34" charset="0"/>
              </a:defRPr>
            </a:lvl9pPr>
          </a:lstStyle>
          <a:p>
            <a:fld id="{1AC49B71-C9E2-4EB9-9C7F-F39DFCEEB661}" type="slidenum">
              <a:rPr lang="en-US" sz="1200" i="0" smtClean="0">
                <a:solidFill>
                  <a:schemeClr val="tx1"/>
                </a:solidFill>
                <a:latin typeface="Times" panose="02020603050405020304" pitchFamily="18" charset="0"/>
              </a:rPr>
              <a:pPr/>
              <a:t>34</a:t>
            </a:fld>
            <a:endParaRPr lang="en-US" sz="1200" i="0">
              <a:solidFill>
                <a:schemeClr val="tx1"/>
              </a:solidFill>
              <a:latin typeface="Times" panose="02020603050405020304" pitchFamily="18" charset="0"/>
            </a:endParaRPr>
          </a:p>
        </p:txBody>
      </p:sp>
    </p:spTree>
    <p:extLst>
      <p:ext uri="{BB962C8B-B14F-4D97-AF65-F5344CB8AC3E}">
        <p14:creationId xmlns:p14="http://schemas.microsoft.com/office/powerpoint/2010/main" val="3252957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same could be said for making weapons</a:t>
            </a:r>
            <a:r>
              <a:rPr lang="en-US" baseline="0" dirty="0"/>
              <a:t> before they were automated. </a:t>
            </a:r>
            <a:endParaRPr lang="en-US" dirty="0"/>
          </a:p>
        </p:txBody>
      </p:sp>
      <p:sp>
        <p:nvSpPr>
          <p:cNvPr id="4" name="Slide Number Placeholder 3"/>
          <p:cNvSpPr>
            <a:spLocks noGrp="1"/>
          </p:cNvSpPr>
          <p:nvPr>
            <p:ph type="sldNum" sz="quarter" idx="10"/>
          </p:nvPr>
        </p:nvSpPr>
        <p:spPr/>
        <p:txBody>
          <a:bodyPr/>
          <a:lstStyle/>
          <a:p>
            <a:pPr>
              <a:defRPr/>
            </a:pPr>
            <a:fld id="{FF48AD51-7729-4E40-9898-D604118FD266}" type="slidenum">
              <a:rPr lang="en-US" smtClean="0"/>
              <a:pPr>
                <a:defRPr/>
              </a:pPr>
              <a:t>7</a:t>
            </a:fld>
            <a:endParaRPr lang="en-US"/>
          </a:p>
        </p:txBody>
      </p:sp>
    </p:spTree>
    <p:extLst>
      <p:ext uri="{BB962C8B-B14F-4D97-AF65-F5344CB8AC3E}">
        <p14:creationId xmlns:p14="http://schemas.microsoft.com/office/powerpoint/2010/main" val="3330577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panose="02020603050405020304" pitchFamily="18" charset="0"/>
              </a:rPr>
              <a:t>Start at M and count a 3x4 box around</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rgbClr val="880215"/>
                </a:solidFill>
                <a:latin typeface="Arial" panose="020B0604020202020204" pitchFamily="34" charset="0"/>
              </a:defRPr>
            </a:lvl1pPr>
            <a:lvl2pPr marL="742950" indent="-285750">
              <a:defRPr sz="2000" i="1">
                <a:solidFill>
                  <a:srgbClr val="880215"/>
                </a:solidFill>
                <a:latin typeface="Arial" panose="020B0604020202020204" pitchFamily="34" charset="0"/>
              </a:defRPr>
            </a:lvl2pPr>
            <a:lvl3pPr marL="1143000" indent="-228600">
              <a:defRPr sz="2000" i="1">
                <a:solidFill>
                  <a:srgbClr val="880215"/>
                </a:solidFill>
                <a:latin typeface="Arial" panose="020B0604020202020204" pitchFamily="34" charset="0"/>
              </a:defRPr>
            </a:lvl3pPr>
            <a:lvl4pPr marL="1600200" indent="-228600">
              <a:defRPr sz="2000" i="1">
                <a:solidFill>
                  <a:srgbClr val="880215"/>
                </a:solidFill>
                <a:latin typeface="Arial" panose="020B0604020202020204" pitchFamily="34" charset="0"/>
              </a:defRPr>
            </a:lvl4pPr>
            <a:lvl5pPr marL="2057400" indent="-228600">
              <a:defRPr sz="2000" i="1">
                <a:solidFill>
                  <a:srgbClr val="880215"/>
                </a:solidFill>
                <a:latin typeface="Arial" panose="020B0604020202020204" pitchFamily="34" charset="0"/>
              </a:defRPr>
            </a:lvl5pPr>
            <a:lvl6pPr marL="2514600" indent="-228600" eaLnBrk="0" fontAlgn="base" hangingPunct="0">
              <a:spcBef>
                <a:spcPct val="0"/>
              </a:spcBef>
              <a:spcAft>
                <a:spcPct val="0"/>
              </a:spcAft>
              <a:defRPr sz="2000" i="1">
                <a:solidFill>
                  <a:srgbClr val="880215"/>
                </a:solidFill>
                <a:latin typeface="Arial" panose="020B0604020202020204" pitchFamily="34" charset="0"/>
              </a:defRPr>
            </a:lvl6pPr>
            <a:lvl7pPr marL="2971800" indent="-228600" eaLnBrk="0" fontAlgn="base" hangingPunct="0">
              <a:spcBef>
                <a:spcPct val="0"/>
              </a:spcBef>
              <a:spcAft>
                <a:spcPct val="0"/>
              </a:spcAft>
              <a:defRPr sz="2000" i="1">
                <a:solidFill>
                  <a:srgbClr val="880215"/>
                </a:solidFill>
                <a:latin typeface="Arial" panose="020B0604020202020204" pitchFamily="34" charset="0"/>
              </a:defRPr>
            </a:lvl7pPr>
            <a:lvl8pPr marL="3429000" indent="-228600" eaLnBrk="0" fontAlgn="base" hangingPunct="0">
              <a:spcBef>
                <a:spcPct val="0"/>
              </a:spcBef>
              <a:spcAft>
                <a:spcPct val="0"/>
              </a:spcAft>
              <a:defRPr sz="2000" i="1">
                <a:solidFill>
                  <a:srgbClr val="880215"/>
                </a:solidFill>
                <a:latin typeface="Arial" panose="020B0604020202020204" pitchFamily="34" charset="0"/>
              </a:defRPr>
            </a:lvl8pPr>
            <a:lvl9pPr marL="3886200" indent="-228600" eaLnBrk="0" fontAlgn="base" hangingPunct="0">
              <a:spcBef>
                <a:spcPct val="0"/>
              </a:spcBef>
              <a:spcAft>
                <a:spcPct val="0"/>
              </a:spcAft>
              <a:defRPr sz="2000" i="1">
                <a:solidFill>
                  <a:srgbClr val="880215"/>
                </a:solidFill>
                <a:latin typeface="Arial" panose="020B0604020202020204" pitchFamily="34" charset="0"/>
              </a:defRPr>
            </a:lvl9pPr>
          </a:lstStyle>
          <a:p>
            <a:fld id="{1AC49B71-C9E2-4EB9-9C7F-F39DFCEEB661}" type="slidenum">
              <a:rPr lang="en-US" sz="1200" i="0" smtClean="0">
                <a:solidFill>
                  <a:schemeClr val="tx1"/>
                </a:solidFill>
                <a:latin typeface="Times" panose="02020603050405020304" pitchFamily="18" charset="0"/>
              </a:rPr>
              <a:pPr/>
              <a:t>35</a:t>
            </a:fld>
            <a:endParaRPr lang="en-US" sz="1200" i="0">
              <a:solidFill>
                <a:schemeClr val="tx1"/>
              </a:solidFill>
              <a:latin typeface="Times" panose="02020603050405020304" pitchFamily="18" charset="0"/>
            </a:endParaRPr>
          </a:p>
        </p:txBody>
      </p:sp>
    </p:spTree>
    <p:extLst>
      <p:ext uri="{BB962C8B-B14F-4D97-AF65-F5344CB8AC3E}">
        <p14:creationId xmlns:p14="http://schemas.microsoft.com/office/powerpoint/2010/main" val="1032211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panose="02020603050405020304" pitchFamily="18" charset="0"/>
              </a:rPr>
              <a:t>Start at M and count a 3x4 box around</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rgbClr val="880215"/>
                </a:solidFill>
                <a:latin typeface="Arial" panose="020B0604020202020204" pitchFamily="34" charset="0"/>
              </a:defRPr>
            </a:lvl1pPr>
            <a:lvl2pPr marL="742950" indent="-285750">
              <a:defRPr sz="2000" i="1">
                <a:solidFill>
                  <a:srgbClr val="880215"/>
                </a:solidFill>
                <a:latin typeface="Arial" panose="020B0604020202020204" pitchFamily="34" charset="0"/>
              </a:defRPr>
            </a:lvl2pPr>
            <a:lvl3pPr marL="1143000" indent="-228600">
              <a:defRPr sz="2000" i="1">
                <a:solidFill>
                  <a:srgbClr val="880215"/>
                </a:solidFill>
                <a:latin typeface="Arial" panose="020B0604020202020204" pitchFamily="34" charset="0"/>
              </a:defRPr>
            </a:lvl3pPr>
            <a:lvl4pPr marL="1600200" indent="-228600">
              <a:defRPr sz="2000" i="1">
                <a:solidFill>
                  <a:srgbClr val="880215"/>
                </a:solidFill>
                <a:latin typeface="Arial" panose="020B0604020202020204" pitchFamily="34" charset="0"/>
              </a:defRPr>
            </a:lvl4pPr>
            <a:lvl5pPr marL="2057400" indent="-228600">
              <a:defRPr sz="2000" i="1">
                <a:solidFill>
                  <a:srgbClr val="880215"/>
                </a:solidFill>
                <a:latin typeface="Arial" panose="020B0604020202020204" pitchFamily="34" charset="0"/>
              </a:defRPr>
            </a:lvl5pPr>
            <a:lvl6pPr marL="2514600" indent="-228600" eaLnBrk="0" fontAlgn="base" hangingPunct="0">
              <a:spcBef>
                <a:spcPct val="0"/>
              </a:spcBef>
              <a:spcAft>
                <a:spcPct val="0"/>
              </a:spcAft>
              <a:defRPr sz="2000" i="1">
                <a:solidFill>
                  <a:srgbClr val="880215"/>
                </a:solidFill>
                <a:latin typeface="Arial" panose="020B0604020202020204" pitchFamily="34" charset="0"/>
              </a:defRPr>
            </a:lvl6pPr>
            <a:lvl7pPr marL="2971800" indent="-228600" eaLnBrk="0" fontAlgn="base" hangingPunct="0">
              <a:spcBef>
                <a:spcPct val="0"/>
              </a:spcBef>
              <a:spcAft>
                <a:spcPct val="0"/>
              </a:spcAft>
              <a:defRPr sz="2000" i="1">
                <a:solidFill>
                  <a:srgbClr val="880215"/>
                </a:solidFill>
                <a:latin typeface="Arial" panose="020B0604020202020204" pitchFamily="34" charset="0"/>
              </a:defRPr>
            </a:lvl7pPr>
            <a:lvl8pPr marL="3429000" indent="-228600" eaLnBrk="0" fontAlgn="base" hangingPunct="0">
              <a:spcBef>
                <a:spcPct val="0"/>
              </a:spcBef>
              <a:spcAft>
                <a:spcPct val="0"/>
              </a:spcAft>
              <a:defRPr sz="2000" i="1">
                <a:solidFill>
                  <a:srgbClr val="880215"/>
                </a:solidFill>
                <a:latin typeface="Arial" panose="020B0604020202020204" pitchFamily="34" charset="0"/>
              </a:defRPr>
            </a:lvl8pPr>
            <a:lvl9pPr marL="3886200" indent="-228600" eaLnBrk="0" fontAlgn="base" hangingPunct="0">
              <a:spcBef>
                <a:spcPct val="0"/>
              </a:spcBef>
              <a:spcAft>
                <a:spcPct val="0"/>
              </a:spcAft>
              <a:defRPr sz="2000" i="1">
                <a:solidFill>
                  <a:srgbClr val="880215"/>
                </a:solidFill>
                <a:latin typeface="Arial" panose="020B0604020202020204" pitchFamily="34" charset="0"/>
              </a:defRPr>
            </a:lvl9pPr>
          </a:lstStyle>
          <a:p>
            <a:fld id="{1AC49B71-C9E2-4EB9-9C7F-F39DFCEEB661}" type="slidenum">
              <a:rPr lang="en-US" sz="1200" i="0" smtClean="0">
                <a:solidFill>
                  <a:schemeClr val="tx1"/>
                </a:solidFill>
                <a:latin typeface="Times" panose="02020603050405020304" pitchFamily="18" charset="0"/>
              </a:rPr>
              <a:pPr/>
              <a:t>36</a:t>
            </a:fld>
            <a:endParaRPr lang="en-US" sz="1200" i="0">
              <a:solidFill>
                <a:schemeClr val="tx1"/>
              </a:solidFill>
              <a:latin typeface="Times" panose="02020603050405020304" pitchFamily="18" charset="0"/>
            </a:endParaRPr>
          </a:p>
        </p:txBody>
      </p:sp>
    </p:spTree>
    <p:extLst>
      <p:ext uri="{BB962C8B-B14F-4D97-AF65-F5344CB8AC3E}">
        <p14:creationId xmlns:p14="http://schemas.microsoft.com/office/powerpoint/2010/main" val="3524871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Corn =</a:t>
            </a:r>
            <a:r>
              <a:rPr lang="en-US" baseline="0" dirty="0"/>
              <a:t> edge dislocation</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39</a:t>
            </a:fld>
            <a:endParaRPr lang="en-US"/>
          </a:p>
        </p:txBody>
      </p:sp>
    </p:spTree>
    <p:extLst>
      <p:ext uri="{BB962C8B-B14F-4D97-AF65-F5344CB8AC3E}">
        <p14:creationId xmlns:p14="http://schemas.microsoft.com/office/powerpoint/2010/main" val="2770308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Corn =</a:t>
            </a:r>
            <a:r>
              <a:rPr lang="en-US" baseline="0" dirty="0"/>
              <a:t> edge dislocation</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40</a:t>
            </a:fld>
            <a:endParaRPr lang="en-US"/>
          </a:p>
        </p:txBody>
      </p:sp>
    </p:spTree>
    <p:extLst>
      <p:ext uri="{BB962C8B-B14F-4D97-AF65-F5344CB8AC3E}">
        <p14:creationId xmlns:p14="http://schemas.microsoft.com/office/powerpoint/2010/main" val="1247210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rgbClr val="880215"/>
                </a:solidFill>
                <a:latin typeface="Arial" panose="020B0604020202020204" pitchFamily="34" charset="0"/>
              </a:defRPr>
            </a:lvl1pPr>
            <a:lvl2pPr marL="742950" indent="-285750">
              <a:defRPr sz="2000" i="1">
                <a:solidFill>
                  <a:srgbClr val="880215"/>
                </a:solidFill>
                <a:latin typeface="Arial" panose="020B0604020202020204" pitchFamily="34" charset="0"/>
              </a:defRPr>
            </a:lvl2pPr>
            <a:lvl3pPr marL="1143000" indent="-228600">
              <a:defRPr sz="2000" i="1">
                <a:solidFill>
                  <a:srgbClr val="880215"/>
                </a:solidFill>
                <a:latin typeface="Arial" panose="020B0604020202020204" pitchFamily="34" charset="0"/>
              </a:defRPr>
            </a:lvl3pPr>
            <a:lvl4pPr marL="1600200" indent="-228600">
              <a:defRPr sz="2000" i="1">
                <a:solidFill>
                  <a:srgbClr val="880215"/>
                </a:solidFill>
                <a:latin typeface="Arial" panose="020B0604020202020204" pitchFamily="34" charset="0"/>
              </a:defRPr>
            </a:lvl4pPr>
            <a:lvl5pPr marL="2057400" indent="-228600">
              <a:defRPr sz="2000" i="1">
                <a:solidFill>
                  <a:srgbClr val="880215"/>
                </a:solidFill>
                <a:latin typeface="Arial" panose="020B0604020202020204" pitchFamily="34" charset="0"/>
              </a:defRPr>
            </a:lvl5pPr>
            <a:lvl6pPr marL="2514600" indent="-228600" eaLnBrk="0" fontAlgn="base" hangingPunct="0">
              <a:spcBef>
                <a:spcPct val="0"/>
              </a:spcBef>
              <a:spcAft>
                <a:spcPct val="0"/>
              </a:spcAft>
              <a:defRPr sz="2000" i="1">
                <a:solidFill>
                  <a:srgbClr val="880215"/>
                </a:solidFill>
                <a:latin typeface="Arial" panose="020B0604020202020204" pitchFamily="34" charset="0"/>
              </a:defRPr>
            </a:lvl6pPr>
            <a:lvl7pPr marL="2971800" indent="-228600" eaLnBrk="0" fontAlgn="base" hangingPunct="0">
              <a:spcBef>
                <a:spcPct val="0"/>
              </a:spcBef>
              <a:spcAft>
                <a:spcPct val="0"/>
              </a:spcAft>
              <a:defRPr sz="2000" i="1">
                <a:solidFill>
                  <a:srgbClr val="880215"/>
                </a:solidFill>
                <a:latin typeface="Arial" panose="020B0604020202020204" pitchFamily="34" charset="0"/>
              </a:defRPr>
            </a:lvl7pPr>
            <a:lvl8pPr marL="3429000" indent="-228600" eaLnBrk="0" fontAlgn="base" hangingPunct="0">
              <a:spcBef>
                <a:spcPct val="0"/>
              </a:spcBef>
              <a:spcAft>
                <a:spcPct val="0"/>
              </a:spcAft>
              <a:defRPr sz="2000" i="1">
                <a:solidFill>
                  <a:srgbClr val="880215"/>
                </a:solidFill>
                <a:latin typeface="Arial" panose="020B0604020202020204" pitchFamily="34" charset="0"/>
              </a:defRPr>
            </a:lvl8pPr>
            <a:lvl9pPr marL="3886200" indent="-228600" eaLnBrk="0" fontAlgn="base" hangingPunct="0">
              <a:spcBef>
                <a:spcPct val="0"/>
              </a:spcBef>
              <a:spcAft>
                <a:spcPct val="0"/>
              </a:spcAft>
              <a:defRPr sz="2000" i="1">
                <a:solidFill>
                  <a:srgbClr val="880215"/>
                </a:solidFill>
                <a:latin typeface="Arial" panose="020B0604020202020204" pitchFamily="34" charset="0"/>
              </a:defRPr>
            </a:lvl9pPr>
          </a:lstStyle>
          <a:p>
            <a:fld id="{2341B744-A67B-4CE3-9CB1-6DD47B8D7C56}" type="slidenum">
              <a:rPr lang="en-US" sz="1200" i="0" smtClean="0">
                <a:solidFill>
                  <a:schemeClr val="tx1"/>
                </a:solidFill>
                <a:latin typeface="Times" panose="02020603050405020304" pitchFamily="18" charset="0"/>
              </a:rPr>
              <a:pPr/>
              <a:t>41</a:t>
            </a:fld>
            <a:endParaRPr lang="en-US" sz="1200" i="0">
              <a:solidFill>
                <a:schemeClr val="tx1"/>
              </a:solidFill>
              <a:latin typeface="Times"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atin typeface="Times" panose="02020603050405020304" pitchFamily="18" charset="0"/>
            </a:endParaRPr>
          </a:p>
        </p:txBody>
      </p:sp>
    </p:spTree>
    <p:extLst>
      <p:ext uri="{BB962C8B-B14F-4D97-AF65-F5344CB8AC3E}">
        <p14:creationId xmlns:p14="http://schemas.microsoft.com/office/powerpoint/2010/main" val="3449129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0.74 for both </a:t>
            </a:r>
            <a:r>
              <a:rPr lang="en-US" dirty="0" err="1"/>
              <a:t>fcc</a:t>
            </a:r>
            <a:r>
              <a:rPr lang="en-US" dirty="0"/>
              <a:t> and hcp</a:t>
            </a:r>
          </a:p>
          <a:p>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42</a:t>
            </a:fld>
            <a:endParaRPr lang="en-US"/>
          </a:p>
        </p:txBody>
      </p:sp>
    </p:spTree>
    <p:extLst>
      <p:ext uri="{BB962C8B-B14F-4D97-AF65-F5344CB8AC3E}">
        <p14:creationId xmlns:p14="http://schemas.microsoft.com/office/powerpoint/2010/main" val="4162615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panose="02020603050405020304" pitchFamily="18" charset="0"/>
              </a:rPr>
              <a:t>Mention shape memory alloys</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rgbClr val="880215"/>
                </a:solidFill>
                <a:latin typeface="Arial" panose="020B0604020202020204" pitchFamily="34" charset="0"/>
              </a:defRPr>
            </a:lvl1pPr>
            <a:lvl2pPr marL="742950" indent="-285750">
              <a:defRPr sz="2000" i="1">
                <a:solidFill>
                  <a:srgbClr val="880215"/>
                </a:solidFill>
                <a:latin typeface="Arial" panose="020B0604020202020204" pitchFamily="34" charset="0"/>
              </a:defRPr>
            </a:lvl2pPr>
            <a:lvl3pPr marL="1143000" indent="-228600">
              <a:defRPr sz="2000" i="1">
                <a:solidFill>
                  <a:srgbClr val="880215"/>
                </a:solidFill>
                <a:latin typeface="Arial" panose="020B0604020202020204" pitchFamily="34" charset="0"/>
              </a:defRPr>
            </a:lvl3pPr>
            <a:lvl4pPr marL="1600200" indent="-228600">
              <a:defRPr sz="2000" i="1">
                <a:solidFill>
                  <a:srgbClr val="880215"/>
                </a:solidFill>
                <a:latin typeface="Arial" panose="020B0604020202020204" pitchFamily="34" charset="0"/>
              </a:defRPr>
            </a:lvl4pPr>
            <a:lvl5pPr marL="2057400" indent="-228600">
              <a:defRPr sz="2000" i="1">
                <a:solidFill>
                  <a:srgbClr val="880215"/>
                </a:solidFill>
                <a:latin typeface="Arial" panose="020B0604020202020204" pitchFamily="34" charset="0"/>
              </a:defRPr>
            </a:lvl5pPr>
            <a:lvl6pPr marL="2514600" indent="-228600" eaLnBrk="0" fontAlgn="base" hangingPunct="0">
              <a:spcBef>
                <a:spcPct val="0"/>
              </a:spcBef>
              <a:spcAft>
                <a:spcPct val="0"/>
              </a:spcAft>
              <a:defRPr sz="2000" i="1">
                <a:solidFill>
                  <a:srgbClr val="880215"/>
                </a:solidFill>
                <a:latin typeface="Arial" panose="020B0604020202020204" pitchFamily="34" charset="0"/>
              </a:defRPr>
            </a:lvl6pPr>
            <a:lvl7pPr marL="2971800" indent="-228600" eaLnBrk="0" fontAlgn="base" hangingPunct="0">
              <a:spcBef>
                <a:spcPct val="0"/>
              </a:spcBef>
              <a:spcAft>
                <a:spcPct val="0"/>
              </a:spcAft>
              <a:defRPr sz="2000" i="1">
                <a:solidFill>
                  <a:srgbClr val="880215"/>
                </a:solidFill>
                <a:latin typeface="Arial" panose="020B0604020202020204" pitchFamily="34" charset="0"/>
              </a:defRPr>
            </a:lvl7pPr>
            <a:lvl8pPr marL="3429000" indent="-228600" eaLnBrk="0" fontAlgn="base" hangingPunct="0">
              <a:spcBef>
                <a:spcPct val="0"/>
              </a:spcBef>
              <a:spcAft>
                <a:spcPct val="0"/>
              </a:spcAft>
              <a:defRPr sz="2000" i="1">
                <a:solidFill>
                  <a:srgbClr val="880215"/>
                </a:solidFill>
                <a:latin typeface="Arial" panose="020B0604020202020204" pitchFamily="34" charset="0"/>
              </a:defRPr>
            </a:lvl8pPr>
            <a:lvl9pPr marL="3886200" indent="-228600" eaLnBrk="0" fontAlgn="base" hangingPunct="0">
              <a:spcBef>
                <a:spcPct val="0"/>
              </a:spcBef>
              <a:spcAft>
                <a:spcPct val="0"/>
              </a:spcAft>
              <a:defRPr sz="2000" i="1">
                <a:solidFill>
                  <a:srgbClr val="880215"/>
                </a:solidFill>
                <a:latin typeface="Arial" panose="020B0604020202020204" pitchFamily="34" charset="0"/>
              </a:defRPr>
            </a:lvl9pPr>
          </a:lstStyle>
          <a:p>
            <a:fld id="{D6D6F69E-639A-46E8-9C7D-B2EE40F6BD04}" type="slidenum">
              <a:rPr lang="en-US" sz="1200" i="0" smtClean="0">
                <a:solidFill>
                  <a:schemeClr val="tx1"/>
                </a:solidFill>
                <a:latin typeface="Times" panose="02020603050405020304" pitchFamily="18" charset="0"/>
              </a:rPr>
              <a:pPr/>
              <a:t>44</a:t>
            </a:fld>
            <a:endParaRPr lang="en-US" sz="1200" i="0">
              <a:solidFill>
                <a:schemeClr val="tx1"/>
              </a:solidFill>
              <a:latin typeface="Times" panose="02020603050405020304" pitchFamily="18" charset="0"/>
            </a:endParaRPr>
          </a:p>
        </p:txBody>
      </p:sp>
    </p:spTree>
    <p:extLst>
      <p:ext uri="{BB962C8B-B14F-4D97-AF65-F5344CB8AC3E}">
        <p14:creationId xmlns:p14="http://schemas.microsoft.com/office/powerpoint/2010/main" val="3934048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Got to this slide in 50 </a:t>
            </a:r>
            <a:r>
              <a:rPr lang="en-US"/>
              <a:t>minute lecture.</a:t>
            </a:r>
          </a:p>
        </p:txBody>
      </p:sp>
      <p:sp>
        <p:nvSpPr>
          <p:cNvPr id="4" name="Slide Number Placeholder 3"/>
          <p:cNvSpPr>
            <a:spLocks noGrp="1"/>
          </p:cNvSpPr>
          <p:nvPr>
            <p:ph type="sldNum" sz="quarter" idx="5"/>
          </p:nvPr>
        </p:nvSpPr>
        <p:spPr/>
        <p:txBody>
          <a:bodyPr/>
          <a:lstStyle/>
          <a:p>
            <a:pPr>
              <a:defRPr/>
            </a:pPr>
            <a:fld id="{376DBCDF-D985-453E-93D9-985A40FFA288}" type="slidenum">
              <a:rPr lang="en-US" smtClean="0"/>
              <a:pPr>
                <a:defRPr/>
              </a:pPr>
              <a:t>45</a:t>
            </a:fld>
            <a:endParaRPr lang="en-US"/>
          </a:p>
        </p:txBody>
      </p:sp>
    </p:spTree>
    <p:extLst>
      <p:ext uri="{BB962C8B-B14F-4D97-AF65-F5344CB8AC3E}">
        <p14:creationId xmlns:p14="http://schemas.microsoft.com/office/powerpoint/2010/main" val="1336210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wavelength increase as oxygen pressure increases. Why? (More oxygen in the way during growth. Slows down growth. Not necessarily a d bad thing.)</a:t>
            </a:r>
          </a:p>
          <a:p>
            <a:r>
              <a:rPr lang="en-US" dirty="0"/>
              <a:t>What does it mean for the intensity to go down? Surface is getting rougher. Sometimes it can get better too. </a:t>
            </a:r>
          </a:p>
        </p:txBody>
      </p:sp>
      <p:sp>
        <p:nvSpPr>
          <p:cNvPr id="4" name="Slide Number Placeholder 3"/>
          <p:cNvSpPr>
            <a:spLocks noGrp="1"/>
          </p:cNvSpPr>
          <p:nvPr>
            <p:ph type="sldNum" sz="quarter" idx="5"/>
          </p:nvPr>
        </p:nvSpPr>
        <p:spPr/>
        <p:txBody>
          <a:bodyPr/>
          <a:lstStyle/>
          <a:p>
            <a:fld id="{D2A35C37-1988-46CF-80BE-8A049F49B909}" type="slidenum">
              <a:rPr lang="en-US" smtClean="0"/>
              <a:pPr/>
              <a:t>9</a:t>
            </a:fld>
            <a:endParaRPr lang="en-US"/>
          </a:p>
        </p:txBody>
      </p:sp>
    </p:spTree>
    <p:extLst>
      <p:ext uri="{BB962C8B-B14F-4D97-AF65-F5344CB8AC3E}">
        <p14:creationId xmlns:p14="http://schemas.microsoft.com/office/powerpoint/2010/main" val="970659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You</a:t>
            </a:r>
            <a:r>
              <a:rPr lang="en-US" sz="1200" b="0" baseline="0" dirty="0"/>
              <a:t> can roughly think about it as d</a:t>
            </a:r>
            <a:r>
              <a:rPr lang="en-US" sz="1200" b="0" dirty="0"/>
              <a:t>epending on whether the atoms would rather bond to the substrate or itself.  The real quantity to look into would be the surface energy,</a:t>
            </a:r>
            <a:r>
              <a:rPr lang="en-US" sz="1200" b="0" baseline="0" dirty="0"/>
              <a:t> but that’s not something we are really going into in this class.</a:t>
            </a:r>
            <a:endParaRPr lang="en-US" sz="1200" b="0" dirty="0"/>
          </a:p>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10</a:t>
            </a:fld>
            <a:endParaRPr lang="en-US"/>
          </a:p>
        </p:txBody>
      </p:sp>
    </p:spTree>
    <p:extLst>
      <p:ext uri="{BB962C8B-B14F-4D97-AF65-F5344CB8AC3E}">
        <p14:creationId xmlns:p14="http://schemas.microsoft.com/office/powerpoint/2010/main" val="930610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 hard question actually. There are a few obvious ways, but there are other</a:t>
            </a:r>
            <a:r>
              <a:rPr lang="en-US" baseline="0" dirty="0"/>
              <a:t> ways that depend on what you want to do with the sample. And what does quality mean? Depends on </a:t>
            </a:r>
            <a:r>
              <a:rPr lang="en-US" baseline="0"/>
              <a:t>the purpose. </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11</a:t>
            </a:fld>
            <a:endParaRPr lang="en-US"/>
          </a:p>
        </p:txBody>
      </p:sp>
    </p:spTree>
    <p:extLst>
      <p:ext uri="{BB962C8B-B14F-4D97-AF65-F5344CB8AC3E}">
        <p14:creationId xmlns:p14="http://schemas.microsoft.com/office/powerpoint/2010/main" val="197704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35C37-1988-46CF-80BE-8A049F49B909}" type="slidenum">
              <a:rPr lang="en-US" smtClean="0"/>
              <a:pPr/>
              <a:t>12</a:t>
            </a:fld>
            <a:endParaRPr lang="en-US"/>
          </a:p>
        </p:txBody>
      </p:sp>
    </p:spTree>
    <p:extLst>
      <p:ext uri="{BB962C8B-B14F-4D97-AF65-F5344CB8AC3E}">
        <p14:creationId xmlns:p14="http://schemas.microsoft.com/office/powerpoint/2010/main" val="1137073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panose="02020603050405020304" pitchFamily="18" charset="0"/>
                <a:hlinkClick r:id="rId3"/>
              </a:rPr>
              <a:t>Actually, these are not pictures</a:t>
            </a:r>
            <a:r>
              <a:rPr lang="en-US" baseline="0" dirty="0">
                <a:latin typeface="Times" panose="02020603050405020304" pitchFamily="18" charset="0"/>
                <a:hlinkClick r:id="rId3"/>
              </a:rPr>
              <a:t> of atoms, which is even more obvious if you look at the scale I cut off. These are p</a:t>
            </a:r>
            <a:r>
              <a:rPr lang="en-US" dirty="0">
                <a:latin typeface="Times" panose="02020603050405020304" pitchFamily="18" charset="0"/>
                <a:hlinkClick r:id="rId3"/>
              </a:rPr>
              <a:t>olystyrene spheres</a:t>
            </a:r>
            <a:r>
              <a:rPr lang="en-US" dirty="0">
                <a:latin typeface="Times" panose="02020603050405020304" pitchFamily="18" charset="0"/>
              </a:rPr>
              <a:t> for self-assembled photonic crystals with intentional low-dimensional defects for defect-mode pass-band in stop-band of photonic </a:t>
            </a:r>
            <a:r>
              <a:rPr lang="en-US" dirty="0" err="1">
                <a:latin typeface="Times" panose="02020603050405020304" pitchFamily="18" charset="0"/>
              </a:rPr>
              <a:t>bandgap</a:t>
            </a:r>
            <a:r>
              <a:rPr lang="en-US" dirty="0">
                <a:latin typeface="Times" panose="02020603050405020304" pitchFamily="18" charset="0"/>
              </a:rPr>
              <a:t>.</a:t>
            </a:r>
            <a:r>
              <a:rPr lang="en-US" baseline="0" dirty="0">
                <a:latin typeface="Times" panose="02020603050405020304" pitchFamily="18" charset="0"/>
              </a:rPr>
              <a:t> But, they do help might my point.   </a:t>
            </a:r>
            <a:r>
              <a:rPr lang="en-US" baseline="0" dirty="0">
                <a:latin typeface="Times" panose="02020603050405020304" pitchFamily="18" charset="0"/>
                <a:sym typeface="Wingdings" panose="05000000000000000000" pitchFamily="2" charset="2"/>
              </a:rPr>
              <a:t></a:t>
            </a:r>
            <a:endParaRPr lang="en-US" dirty="0">
              <a:latin typeface="Times" panose="02020603050405020304" pitchFamily="18" charset="0"/>
            </a:endParaRPr>
          </a:p>
          <a:p>
            <a:r>
              <a:rPr lang="en-US" dirty="0">
                <a:latin typeface="Times" panose="02020603050405020304" pitchFamily="18" charset="0"/>
              </a:rPr>
              <a:t>How would you expect</a:t>
            </a:r>
            <a:r>
              <a:rPr lang="en-US" baseline="0" dirty="0">
                <a:latin typeface="Times" panose="02020603050405020304" pitchFamily="18" charset="0"/>
              </a:rPr>
              <a:t> the defects show to affect the properties of the material? The big crack would certainly affect material strength. Also, it would likely be hard to flow valence electrons across that crack. </a:t>
            </a:r>
            <a:endParaRPr lang="en-US" dirty="0">
              <a:latin typeface="Times" panose="02020603050405020304" pitchFamily="18"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rgbClr val="880215"/>
                </a:solidFill>
                <a:latin typeface="Arial" panose="020B0604020202020204" pitchFamily="34" charset="0"/>
              </a:defRPr>
            </a:lvl1pPr>
            <a:lvl2pPr marL="742950" indent="-285750">
              <a:defRPr sz="2000" i="1">
                <a:solidFill>
                  <a:srgbClr val="880215"/>
                </a:solidFill>
                <a:latin typeface="Arial" panose="020B0604020202020204" pitchFamily="34" charset="0"/>
              </a:defRPr>
            </a:lvl2pPr>
            <a:lvl3pPr marL="1143000" indent="-228600">
              <a:defRPr sz="2000" i="1">
                <a:solidFill>
                  <a:srgbClr val="880215"/>
                </a:solidFill>
                <a:latin typeface="Arial" panose="020B0604020202020204" pitchFamily="34" charset="0"/>
              </a:defRPr>
            </a:lvl3pPr>
            <a:lvl4pPr marL="1600200" indent="-228600">
              <a:defRPr sz="2000" i="1">
                <a:solidFill>
                  <a:srgbClr val="880215"/>
                </a:solidFill>
                <a:latin typeface="Arial" panose="020B0604020202020204" pitchFamily="34" charset="0"/>
              </a:defRPr>
            </a:lvl4pPr>
            <a:lvl5pPr marL="2057400" indent="-228600">
              <a:defRPr sz="2000" i="1">
                <a:solidFill>
                  <a:srgbClr val="880215"/>
                </a:solidFill>
                <a:latin typeface="Arial" panose="020B0604020202020204" pitchFamily="34" charset="0"/>
              </a:defRPr>
            </a:lvl5pPr>
            <a:lvl6pPr marL="2514600" indent="-228600" eaLnBrk="0" fontAlgn="base" hangingPunct="0">
              <a:spcBef>
                <a:spcPct val="0"/>
              </a:spcBef>
              <a:spcAft>
                <a:spcPct val="0"/>
              </a:spcAft>
              <a:defRPr sz="2000" i="1">
                <a:solidFill>
                  <a:srgbClr val="880215"/>
                </a:solidFill>
                <a:latin typeface="Arial" panose="020B0604020202020204" pitchFamily="34" charset="0"/>
              </a:defRPr>
            </a:lvl6pPr>
            <a:lvl7pPr marL="2971800" indent="-228600" eaLnBrk="0" fontAlgn="base" hangingPunct="0">
              <a:spcBef>
                <a:spcPct val="0"/>
              </a:spcBef>
              <a:spcAft>
                <a:spcPct val="0"/>
              </a:spcAft>
              <a:defRPr sz="2000" i="1">
                <a:solidFill>
                  <a:srgbClr val="880215"/>
                </a:solidFill>
                <a:latin typeface="Arial" panose="020B0604020202020204" pitchFamily="34" charset="0"/>
              </a:defRPr>
            </a:lvl7pPr>
            <a:lvl8pPr marL="3429000" indent="-228600" eaLnBrk="0" fontAlgn="base" hangingPunct="0">
              <a:spcBef>
                <a:spcPct val="0"/>
              </a:spcBef>
              <a:spcAft>
                <a:spcPct val="0"/>
              </a:spcAft>
              <a:defRPr sz="2000" i="1">
                <a:solidFill>
                  <a:srgbClr val="880215"/>
                </a:solidFill>
                <a:latin typeface="Arial" panose="020B0604020202020204" pitchFamily="34" charset="0"/>
              </a:defRPr>
            </a:lvl8pPr>
            <a:lvl9pPr marL="3886200" indent="-228600" eaLnBrk="0" fontAlgn="base" hangingPunct="0">
              <a:spcBef>
                <a:spcPct val="0"/>
              </a:spcBef>
              <a:spcAft>
                <a:spcPct val="0"/>
              </a:spcAft>
              <a:defRPr sz="2000" i="1">
                <a:solidFill>
                  <a:srgbClr val="880215"/>
                </a:solidFill>
                <a:latin typeface="Arial" panose="020B0604020202020204" pitchFamily="34" charset="0"/>
              </a:defRPr>
            </a:lvl9pPr>
          </a:lstStyle>
          <a:p>
            <a:fld id="{3F5258DC-06F1-49BC-A872-ADAAAFEB487D}" type="slidenum">
              <a:rPr lang="en-US" sz="1200" i="0" smtClean="0">
                <a:solidFill>
                  <a:schemeClr val="tx1"/>
                </a:solidFill>
                <a:latin typeface="Times" panose="02020603050405020304" pitchFamily="18" charset="0"/>
              </a:rPr>
              <a:pPr/>
              <a:t>13</a:t>
            </a:fld>
            <a:endParaRPr lang="en-US" sz="1200" i="0">
              <a:solidFill>
                <a:schemeClr val="tx1"/>
              </a:solidFill>
              <a:latin typeface="Times" panose="02020603050405020304" pitchFamily="18" charset="0"/>
            </a:endParaRPr>
          </a:p>
        </p:txBody>
      </p:sp>
    </p:spTree>
    <p:extLst>
      <p:ext uri="{BB962C8B-B14F-4D97-AF65-F5344CB8AC3E}">
        <p14:creationId xmlns:p14="http://schemas.microsoft.com/office/powerpoint/2010/main" val="2586470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panose="02020603050405020304" pitchFamily="18" charset="0"/>
                <a:hlinkClick r:id="rId3"/>
              </a:rPr>
              <a:t>Actually, these are not pictures</a:t>
            </a:r>
            <a:r>
              <a:rPr lang="en-US" baseline="0" dirty="0">
                <a:latin typeface="Times" panose="02020603050405020304" pitchFamily="18" charset="0"/>
                <a:hlinkClick r:id="rId3"/>
              </a:rPr>
              <a:t> of atoms, which is even more obvious if you look at the scale I cut off. These are p</a:t>
            </a:r>
            <a:r>
              <a:rPr lang="en-US" dirty="0">
                <a:latin typeface="Times" panose="02020603050405020304" pitchFamily="18" charset="0"/>
                <a:hlinkClick r:id="rId3"/>
              </a:rPr>
              <a:t>olystyrene spheres</a:t>
            </a:r>
            <a:r>
              <a:rPr lang="en-US" dirty="0">
                <a:latin typeface="Times" panose="02020603050405020304" pitchFamily="18" charset="0"/>
              </a:rPr>
              <a:t> for self-assembled photonic crystals with intentional low-dimensional defects for defect-mode pass-band in stop-band of photonic </a:t>
            </a:r>
            <a:r>
              <a:rPr lang="en-US" dirty="0" err="1">
                <a:latin typeface="Times" panose="02020603050405020304" pitchFamily="18" charset="0"/>
              </a:rPr>
              <a:t>bandgap</a:t>
            </a:r>
            <a:r>
              <a:rPr lang="en-US" dirty="0">
                <a:latin typeface="Times" panose="02020603050405020304" pitchFamily="18" charset="0"/>
              </a:rPr>
              <a:t>.</a:t>
            </a:r>
            <a:r>
              <a:rPr lang="en-US" baseline="0" dirty="0">
                <a:latin typeface="Times" panose="02020603050405020304" pitchFamily="18" charset="0"/>
              </a:rPr>
              <a:t> But, they do help make my point.   </a:t>
            </a:r>
            <a:r>
              <a:rPr lang="en-US" baseline="0" dirty="0">
                <a:latin typeface="Times" panose="02020603050405020304" pitchFamily="18" charset="0"/>
                <a:sym typeface="Wingdings" panose="05000000000000000000" pitchFamily="2" charset="2"/>
              </a:rPr>
              <a:t></a:t>
            </a:r>
            <a:endParaRPr lang="en-US" dirty="0">
              <a:latin typeface="Times" panose="02020603050405020304" pitchFamily="18" charset="0"/>
            </a:endParaRPr>
          </a:p>
          <a:p>
            <a:r>
              <a:rPr lang="en-US" dirty="0">
                <a:latin typeface="Times" panose="02020603050405020304" pitchFamily="18" charset="0"/>
              </a:rPr>
              <a:t>How would you expect</a:t>
            </a:r>
            <a:r>
              <a:rPr lang="en-US" baseline="0" dirty="0">
                <a:latin typeface="Times" panose="02020603050405020304" pitchFamily="18" charset="0"/>
              </a:rPr>
              <a:t> the defects show to affect the properties of the material? The big crack would certainly affect material strength. Also, it would likely be hard to flow valence electrons across that crack. </a:t>
            </a:r>
            <a:endParaRPr lang="en-US" dirty="0">
              <a:latin typeface="Times" panose="02020603050405020304" pitchFamily="18"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i="1">
                <a:solidFill>
                  <a:srgbClr val="880215"/>
                </a:solidFill>
                <a:latin typeface="Arial" panose="020B0604020202020204" pitchFamily="34" charset="0"/>
              </a:defRPr>
            </a:lvl1pPr>
            <a:lvl2pPr marL="742950" indent="-285750">
              <a:defRPr sz="2000" i="1">
                <a:solidFill>
                  <a:srgbClr val="880215"/>
                </a:solidFill>
                <a:latin typeface="Arial" panose="020B0604020202020204" pitchFamily="34" charset="0"/>
              </a:defRPr>
            </a:lvl2pPr>
            <a:lvl3pPr marL="1143000" indent="-228600">
              <a:defRPr sz="2000" i="1">
                <a:solidFill>
                  <a:srgbClr val="880215"/>
                </a:solidFill>
                <a:latin typeface="Arial" panose="020B0604020202020204" pitchFamily="34" charset="0"/>
              </a:defRPr>
            </a:lvl3pPr>
            <a:lvl4pPr marL="1600200" indent="-228600">
              <a:defRPr sz="2000" i="1">
                <a:solidFill>
                  <a:srgbClr val="880215"/>
                </a:solidFill>
                <a:latin typeface="Arial" panose="020B0604020202020204" pitchFamily="34" charset="0"/>
              </a:defRPr>
            </a:lvl4pPr>
            <a:lvl5pPr marL="2057400" indent="-228600">
              <a:defRPr sz="2000" i="1">
                <a:solidFill>
                  <a:srgbClr val="880215"/>
                </a:solidFill>
                <a:latin typeface="Arial" panose="020B0604020202020204" pitchFamily="34" charset="0"/>
              </a:defRPr>
            </a:lvl5pPr>
            <a:lvl6pPr marL="2514600" indent="-228600" eaLnBrk="0" fontAlgn="base" hangingPunct="0">
              <a:spcBef>
                <a:spcPct val="0"/>
              </a:spcBef>
              <a:spcAft>
                <a:spcPct val="0"/>
              </a:spcAft>
              <a:defRPr sz="2000" i="1">
                <a:solidFill>
                  <a:srgbClr val="880215"/>
                </a:solidFill>
                <a:latin typeface="Arial" panose="020B0604020202020204" pitchFamily="34" charset="0"/>
              </a:defRPr>
            </a:lvl6pPr>
            <a:lvl7pPr marL="2971800" indent="-228600" eaLnBrk="0" fontAlgn="base" hangingPunct="0">
              <a:spcBef>
                <a:spcPct val="0"/>
              </a:spcBef>
              <a:spcAft>
                <a:spcPct val="0"/>
              </a:spcAft>
              <a:defRPr sz="2000" i="1">
                <a:solidFill>
                  <a:srgbClr val="880215"/>
                </a:solidFill>
                <a:latin typeface="Arial" panose="020B0604020202020204" pitchFamily="34" charset="0"/>
              </a:defRPr>
            </a:lvl7pPr>
            <a:lvl8pPr marL="3429000" indent="-228600" eaLnBrk="0" fontAlgn="base" hangingPunct="0">
              <a:spcBef>
                <a:spcPct val="0"/>
              </a:spcBef>
              <a:spcAft>
                <a:spcPct val="0"/>
              </a:spcAft>
              <a:defRPr sz="2000" i="1">
                <a:solidFill>
                  <a:srgbClr val="880215"/>
                </a:solidFill>
                <a:latin typeface="Arial" panose="020B0604020202020204" pitchFamily="34" charset="0"/>
              </a:defRPr>
            </a:lvl8pPr>
            <a:lvl9pPr marL="3886200" indent="-228600" eaLnBrk="0" fontAlgn="base" hangingPunct="0">
              <a:spcBef>
                <a:spcPct val="0"/>
              </a:spcBef>
              <a:spcAft>
                <a:spcPct val="0"/>
              </a:spcAft>
              <a:defRPr sz="2000" i="1">
                <a:solidFill>
                  <a:srgbClr val="880215"/>
                </a:solidFill>
                <a:latin typeface="Arial" panose="020B0604020202020204" pitchFamily="34" charset="0"/>
              </a:defRPr>
            </a:lvl9pPr>
          </a:lstStyle>
          <a:p>
            <a:fld id="{3F5258DC-06F1-49BC-A872-ADAAAFEB487D}" type="slidenum">
              <a:rPr lang="en-US" sz="1200" i="0" smtClean="0">
                <a:solidFill>
                  <a:schemeClr val="tx1"/>
                </a:solidFill>
                <a:latin typeface="Times" panose="02020603050405020304" pitchFamily="18" charset="0"/>
              </a:rPr>
              <a:pPr/>
              <a:t>14</a:t>
            </a:fld>
            <a:endParaRPr lang="en-US" sz="1200" i="0">
              <a:solidFill>
                <a:schemeClr val="tx1"/>
              </a:solidFill>
              <a:latin typeface="Times" panose="02020603050405020304" pitchFamily="18" charset="0"/>
            </a:endParaRPr>
          </a:p>
        </p:txBody>
      </p:sp>
    </p:spTree>
    <p:extLst>
      <p:ext uri="{BB962C8B-B14F-4D97-AF65-F5344CB8AC3E}">
        <p14:creationId xmlns:p14="http://schemas.microsoft.com/office/powerpoint/2010/main" val="4170231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4CF217-282D-421F-9386-2006897CFAB1}"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CF217-282D-421F-9386-2006897CFAB1}"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CF217-282D-421F-9386-2006897CFAB1}"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CF217-282D-421F-9386-2006897CFAB1}"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4CF217-282D-421F-9386-2006897CFAB1}"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4CF217-282D-421F-9386-2006897CFAB1}"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4CF217-282D-421F-9386-2006897CFAB1}" type="datetimeFigureOut">
              <a:rPr lang="en-US" smtClean="0"/>
              <a:pPr/>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4CF217-282D-421F-9386-2006897CFAB1}" type="datetimeFigureOut">
              <a:rPr lang="en-US" smtClean="0"/>
              <a:pPr/>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CF217-282D-421F-9386-2006897CFAB1}" type="datetimeFigureOut">
              <a:rPr lang="en-US" smtClean="0"/>
              <a:pPr/>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4CF217-282D-421F-9386-2006897CFAB1}"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4CF217-282D-421F-9386-2006897CFAB1}"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CF217-282D-421F-9386-2006897CFAB1}" type="datetimeFigureOut">
              <a:rPr lang="en-US" smtClean="0"/>
              <a:pPr/>
              <a:t>11/16/2022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63874-1D20-4CC7-A91B-AA700FFF7E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youtube.com/watch?v=ZuWMA8Jvgj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youtube.com/watch?v=4AW9PFWaMcQ" TargetMode="External"/><Relationship Id="rId5" Type="http://schemas.openxmlformats.org/officeDocument/2006/relationships/image" Target="../media/image22.png"/><Relationship Id="rId4" Type="http://schemas.openxmlformats.org/officeDocument/2006/relationships/image" Target="../media/image21.gif"/></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hyperlink" Target="http://www.youtube.com/watch?v=BV1cxwxnhPs&amp;feature=related" TargetMode="Externa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hyperlink" Target="http://www.youtube.com/watch?v=BV1cxwxnhPs&amp;feature=related" TargetMode="Externa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hyperlink" Target="http://www.youtube.com/watch?v=BV1cxwxnhPs&amp;feature=related" TargetMode="Externa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hyperlink" Target="http://www.youtube.com/watch?v=BV1cxwxnhPs&amp;feature=related" TargetMode="Externa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hyperlink" Target="http://www.youtube.com/watch?v=BV1cxwxnhPs&amp;feature=related" TargetMode="Externa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hyperlink" Target="http://www.youtube.com/watch?v=BV1cxwxnhPs&amp;feature=related" TargetMode="Externa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hyperlink" Target="http://www.youtube.com/watch?v=BV1cxwxnhPs&amp;feature=related" TargetMode="Externa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hyperlink" Target="http://www.youtube.com/watch?v=BV1cxwxnhPs&amp;feature=related" TargetMode="Externa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C36A-782D-4F27-F757-4043C444D184}"/>
              </a:ext>
            </a:extLst>
          </p:cNvPr>
          <p:cNvSpPr>
            <a:spLocks noGrp="1"/>
          </p:cNvSpPr>
          <p:nvPr>
            <p:ph type="ctrTitle"/>
          </p:nvPr>
        </p:nvSpPr>
        <p:spPr>
          <a:xfrm>
            <a:off x="685800" y="19050"/>
            <a:ext cx="7772400" cy="1470025"/>
          </a:xfrm>
        </p:spPr>
        <p:txBody>
          <a:bodyPr/>
          <a:lstStyle/>
          <a:p>
            <a:r>
              <a:rPr lang="en-US" dirty="0"/>
              <a:t>Presentation Order: Used a Random Number Generator</a:t>
            </a:r>
          </a:p>
        </p:txBody>
      </p:sp>
      <p:sp>
        <p:nvSpPr>
          <p:cNvPr id="3" name="Subtitle 2">
            <a:extLst>
              <a:ext uri="{FF2B5EF4-FFF2-40B4-BE49-F238E27FC236}">
                <a16:creationId xmlns:a16="http://schemas.microsoft.com/office/drawing/2014/main" id="{A06F726C-3A9D-F33D-7F85-294D603CA046}"/>
              </a:ext>
            </a:extLst>
          </p:cNvPr>
          <p:cNvSpPr>
            <a:spLocks noGrp="1"/>
          </p:cNvSpPr>
          <p:nvPr>
            <p:ph type="subTitle" idx="1"/>
          </p:nvPr>
        </p:nvSpPr>
        <p:spPr>
          <a:xfrm>
            <a:off x="304800" y="1643062"/>
            <a:ext cx="8534400" cy="5062538"/>
          </a:xfrm>
        </p:spPr>
        <p:txBody>
          <a:bodyPr>
            <a:normAutofit fontScale="77500" lnSpcReduction="20000"/>
          </a:bodyPr>
          <a:lstStyle/>
          <a:p>
            <a:pPr algn="l"/>
            <a:r>
              <a:rPr lang="en-US" dirty="0"/>
              <a:t>If anyone would like to volunteer to go earlier, that is also fine</a:t>
            </a:r>
          </a:p>
          <a:p>
            <a:pPr algn="l"/>
            <a:r>
              <a:rPr lang="en-US" dirty="0">
                <a:solidFill>
                  <a:srgbClr val="00B050"/>
                </a:solidFill>
              </a:rPr>
              <a:t>Gavin</a:t>
            </a:r>
          </a:p>
          <a:p>
            <a:pPr algn="l"/>
            <a:r>
              <a:rPr lang="en-US" dirty="0">
                <a:solidFill>
                  <a:srgbClr val="00B050"/>
                </a:solidFill>
              </a:rPr>
              <a:t>Caleb          Monday, November 28</a:t>
            </a:r>
          </a:p>
          <a:p>
            <a:pPr algn="l"/>
            <a:r>
              <a:rPr lang="en-US" dirty="0">
                <a:solidFill>
                  <a:srgbClr val="00B050"/>
                </a:solidFill>
              </a:rPr>
              <a:t>Nate</a:t>
            </a:r>
          </a:p>
          <a:p>
            <a:pPr algn="l"/>
            <a:r>
              <a:rPr lang="en-US" dirty="0">
                <a:solidFill>
                  <a:srgbClr val="00B050"/>
                </a:solidFill>
              </a:rPr>
              <a:t>Justin</a:t>
            </a:r>
          </a:p>
          <a:p>
            <a:pPr algn="l"/>
            <a:r>
              <a:rPr lang="en-US" dirty="0">
                <a:solidFill>
                  <a:srgbClr val="0070C0"/>
                </a:solidFill>
              </a:rPr>
              <a:t>Elizabeth</a:t>
            </a:r>
          </a:p>
          <a:p>
            <a:pPr algn="l"/>
            <a:r>
              <a:rPr lang="en-US" dirty="0">
                <a:solidFill>
                  <a:srgbClr val="0070C0"/>
                </a:solidFill>
              </a:rPr>
              <a:t>Parker         Wednesday, November 30</a:t>
            </a:r>
          </a:p>
          <a:p>
            <a:pPr algn="l"/>
            <a:r>
              <a:rPr lang="en-US" dirty="0">
                <a:solidFill>
                  <a:srgbClr val="0070C0"/>
                </a:solidFill>
              </a:rPr>
              <a:t>Nick</a:t>
            </a:r>
          </a:p>
          <a:p>
            <a:pPr algn="l"/>
            <a:r>
              <a:rPr lang="en-US" dirty="0">
                <a:solidFill>
                  <a:srgbClr val="0070C0"/>
                </a:solidFill>
              </a:rPr>
              <a:t>Trenton</a:t>
            </a:r>
          </a:p>
          <a:p>
            <a:pPr algn="l"/>
            <a:r>
              <a:rPr lang="en-US" dirty="0" err="1"/>
              <a:t>Sulaiman</a:t>
            </a:r>
            <a:endParaRPr lang="en-US" dirty="0"/>
          </a:p>
          <a:p>
            <a:pPr algn="l"/>
            <a:r>
              <a:rPr lang="en-US" dirty="0"/>
              <a:t>James</a:t>
            </a:r>
          </a:p>
          <a:p>
            <a:pPr algn="l"/>
            <a:r>
              <a:rPr lang="en-US" dirty="0"/>
              <a:t>Peter </a:t>
            </a:r>
          </a:p>
          <a:p>
            <a:pPr algn="l"/>
            <a:r>
              <a:rPr lang="en-US" dirty="0"/>
              <a:t>Samantha</a:t>
            </a:r>
          </a:p>
        </p:txBody>
      </p:sp>
      <p:sp>
        <p:nvSpPr>
          <p:cNvPr id="4" name="TextBox 3">
            <a:extLst>
              <a:ext uri="{FF2B5EF4-FFF2-40B4-BE49-F238E27FC236}">
                <a16:creationId xmlns:a16="http://schemas.microsoft.com/office/drawing/2014/main" id="{166697B7-01A8-BBE6-90E1-1C297BE77045}"/>
              </a:ext>
            </a:extLst>
          </p:cNvPr>
          <p:cNvSpPr txBox="1"/>
          <p:nvPr/>
        </p:nvSpPr>
        <p:spPr>
          <a:xfrm>
            <a:off x="1762125" y="4376977"/>
            <a:ext cx="4114800" cy="2246769"/>
          </a:xfrm>
          <a:prstGeom prst="rect">
            <a:avLst/>
          </a:prstGeom>
          <a:noFill/>
        </p:spPr>
        <p:txBody>
          <a:bodyPr wrap="square" rtlCol="0">
            <a:spAutoFit/>
          </a:bodyPr>
          <a:lstStyle/>
          <a:p>
            <a:pPr algn="ctr"/>
            <a:r>
              <a:rPr lang="en-US" sz="2800" dirty="0"/>
              <a:t>A speaker from NASA offered to come talk to us on Friday of this week. Are we ok with there being a break? </a:t>
            </a:r>
          </a:p>
        </p:txBody>
      </p:sp>
      <p:sp>
        <p:nvSpPr>
          <p:cNvPr id="5" name="TextBox 4">
            <a:extLst>
              <a:ext uri="{FF2B5EF4-FFF2-40B4-BE49-F238E27FC236}">
                <a16:creationId xmlns:a16="http://schemas.microsoft.com/office/drawing/2014/main" id="{400D7FE0-B416-6BF6-16ED-8710758BDF23}"/>
              </a:ext>
            </a:extLst>
          </p:cNvPr>
          <p:cNvSpPr txBox="1"/>
          <p:nvPr/>
        </p:nvSpPr>
        <p:spPr>
          <a:xfrm>
            <a:off x="2514600" y="1957804"/>
            <a:ext cx="4114800" cy="523220"/>
          </a:xfrm>
          <a:prstGeom prst="rect">
            <a:avLst/>
          </a:prstGeom>
          <a:noFill/>
        </p:spPr>
        <p:txBody>
          <a:bodyPr wrap="square" rtlCol="0">
            <a:spAutoFit/>
          </a:bodyPr>
          <a:lstStyle/>
          <a:p>
            <a:pPr algn="ctr"/>
            <a:r>
              <a:rPr lang="en-US" sz="2800" dirty="0"/>
              <a:t>Week after Thanksgiving</a:t>
            </a:r>
          </a:p>
        </p:txBody>
      </p:sp>
      <p:sp>
        <p:nvSpPr>
          <p:cNvPr id="6" name="TextBox 5">
            <a:extLst>
              <a:ext uri="{FF2B5EF4-FFF2-40B4-BE49-F238E27FC236}">
                <a16:creationId xmlns:a16="http://schemas.microsoft.com/office/drawing/2014/main" id="{E48F7D54-4343-D52F-8479-3743B10366A5}"/>
              </a:ext>
            </a:extLst>
          </p:cNvPr>
          <p:cNvSpPr txBox="1"/>
          <p:nvPr/>
        </p:nvSpPr>
        <p:spPr>
          <a:xfrm>
            <a:off x="5181600" y="2452449"/>
            <a:ext cx="4114800" cy="3539430"/>
          </a:xfrm>
          <a:prstGeom prst="rect">
            <a:avLst/>
          </a:prstGeom>
          <a:noFill/>
        </p:spPr>
        <p:txBody>
          <a:bodyPr wrap="square" rtlCol="0">
            <a:spAutoFit/>
          </a:bodyPr>
          <a:lstStyle/>
          <a:p>
            <a:pPr algn="ctr"/>
            <a:r>
              <a:rPr lang="en-US" sz="2800" dirty="0"/>
              <a:t>One more lecture. Any requests? Examples:</a:t>
            </a:r>
          </a:p>
          <a:p>
            <a:pPr algn="ctr"/>
            <a:r>
              <a:rPr lang="en-US" sz="2800" dirty="0"/>
              <a:t>More on semiconductors (defects, DOS, p-n junctions)</a:t>
            </a:r>
          </a:p>
          <a:p>
            <a:pPr algn="ctr"/>
            <a:r>
              <a:rPr lang="en-US" sz="2800" dirty="0"/>
              <a:t>X-ray absorption spectroscopy (beamline work)</a:t>
            </a:r>
          </a:p>
        </p:txBody>
      </p:sp>
    </p:spTree>
    <p:extLst>
      <p:ext uri="{BB962C8B-B14F-4D97-AF65-F5344CB8AC3E}">
        <p14:creationId xmlns:p14="http://schemas.microsoft.com/office/powerpoint/2010/main" val="426559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10" y="39580"/>
            <a:ext cx="8229600" cy="1143000"/>
          </a:xfrm>
        </p:spPr>
        <p:txBody>
          <a:bodyPr/>
          <a:lstStyle/>
          <a:p>
            <a:r>
              <a:rPr lang="en-US" dirty="0"/>
              <a:t>Material Growth Modes</a:t>
            </a:r>
          </a:p>
        </p:txBody>
      </p:sp>
      <p:pic>
        <p:nvPicPr>
          <p:cNvPr id="209922" name="Picture 2" descr="Image result for growth mo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21" y="1417638"/>
            <a:ext cx="9110579" cy="3581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9110" y="5181600"/>
            <a:ext cx="8839200" cy="1569660"/>
          </a:xfrm>
          <a:prstGeom prst="rect">
            <a:avLst/>
          </a:prstGeom>
          <a:noFill/>
        </p:spPr>
        <p:txBody>
          <a:bodyPr wrap="square" rtlCol="0">
            <a:spAutoFit/>
          </a:bodyPr>
          <a:lstStyle/>
          <a:p>
            <a:pPr algn="ctr"/>
            <a:r>
              <a:rPr lang="en-US" sz="3200" b="1" dirty="0">
                <a:solidFill>
                  <a:srgbClr val="FF0000"/>
                </a:solidFill>
              </a:rPr>
              <a:t>Some materials rather clump together. </a:t>
            </a:r>
          </a:p>
          <a:p>
            <a:pPr algn="ctr"/>
            <a:r>
              <a:rPr lang="en-US" sz="3200" b="1" dirty="0">
                <a:solidFill>
                  <a:srgbClr val="FF0000"/>
                </a:solidFill>
              </a:rPr>
              <a:t>Others form flat layers. Some in between.</a:t>
            </a:r>
          </a:p>
          <a:p>
            <a:pPr algn="ctr"/>
            <a:endParaRPr lang="en-US" sz="3200" b="1" dirty="0">
              <a:solidFill>
                <a:srgbClr val="FF0000"/>
              </a:solidFill>
            </a:endParaRPr>
          </a:p>
        </p:txBody>
      </p:sp>
      <p:sp>
        <p:nvSpPr>
          <p:cNvPr id="5" name="Rectangle 4"/>
          <p:cNvSpPr/>
          <p:nvPr/>
        </p:nvSpPr>
        <p:spPr>
          <a:xfrm>
            <a:off x="-152400" y="6403648"/>
            <a:ext cx="9372600" cy="430887"/>
          </a:xfrm>
          <a:prstGeom prst="rect">
            <a:avLst/>
          </a:prstGeom>
        </p:spPr>
        <p:txBody>
          <a:bodyPr wrap="square">
            <a:spAutoFit/>
          </a:bodyPr>
          <a:lstStyle/>
          <a:p>
            <a:pPr algn="ctr"/>
            <a:r>
              <a:rPr lang="en-US" sz="2200" b="1" dirty="0"/>
              <a:t>~ depends on whether the atoms would rather bond to the substrate or itself  </a:t>
            </a:r>
          </a:p>
        </p:txBody>
      </p:sp>
    </p:spTree>
    <p:extLst>
      <p:ext uri="{BB962C8B-B14F-4D97-AF65-F5344CB8AC3E}">
        <p14:creationId xmlns:p14="http://schemas.microsoft.com/office/powerpoint/2010/main" val="70228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 y="27432"/>
            <a:ext cx="9144000" cy="1143000"/>
          </a:xfrm>
        </p:spPr>
        <p:txBody>
          <a:bodyPr>
            <a:normAutofit/>
          </a:bodyPr>
          <a:lstStyle/>
          <a:p>
            <a:r>
              <a:rPr lang="en-US" dirty="0"/>
              <a:t>How do you determine sample quality? </a:t>
            </a:r>
          </a:p>
        </p:txBody>
      </p:sp>
      <p:sp>
        <p:nvSpPr>
          <p:cNvPr id="5" name="Content Placeholder 4"/>
          <p:cNvSpPr>
            <a:spLocks noGrp="1"/>
          </p:cNvSpPr>
          <p:nvPr>
            <p:ph idx="1"/>
          </p:nvPr>
        </p:nvSpPr>
        <p:spPr>
          <a:xfrm>
            <a:off x="454152" y="1219200"/>
            <a:ext cx="8229600" cy="2286000"/>
          </a:xfrm>
        </p:spPr>
        <p:txBody>
          <a:bodyPr>
            <a:normAutofit fontScale="92500" lnSpcReduction="20000"/>
          </a:bodyPr>
          <a:lstStyle/>
          <a:p>
            <a:pPr marL="0" indent="0">
              <a:buNone/>
            </a:pPr>
            <a:r>
              <a:rPr lang="en-US" dirty="0"/>
              <a:t>Here are some techniques:</a:t>
            </a:r>
          </a:p>
          <a:p>
            <a:r>
              <a:rPr lang="en-US" dirty="0"/>
              <a:t>Diffraction (secondary phases, symmetry, periodicity, etc.)</a:t>
            </a:r>
          </a:p>
          <a:p>
            <a:r>
              <a:rPr lang="en-US" dirty="0"/>
              <a:t>Electron microscopy</a:t>
            </a:r>
          </a:p>
          <a:p>
            <a:r>
              <a:rPr lang="en-US" dirty="0"/>
              <a:t>Atomic force microscopy (surface smoothness)</a:t>
            </a:r>
          </a:p>
          <a:p>
            <a:endParaRPr lang="en-US" dirty="0"/>
          </a:p>
        </p:txBody>
      </p:sp>
      <p:pic>
        <p:nvPicPr>
          <p:cNvPr id="6" name="Picture 5"/>
          <p:cNvPicPr>
            <a:picLocks noChangeAspect="1"/>
          </p:cNvPicPr>
          <p:nvPr/>
        </p:nvPicPr>
        <p:blipFill>
          <a:blip r:embed="rId3"/>
          <a:stretch>
            <a:fillRect/>
          </a:stretch>
        </p:blipFill>
        <p:spPr>
          <a:xfrm>
            <a:off x="323088" y="3429000"/>
            <a:ext cx="8382000" cy="3420498"/>
          </a:xfrm>
          <a:prstGeom prst="rect">
            <a:avLst/>
          </a:prstGeom>
        </p:spPr>
      </p:pic>
    </p:spTree>
    <p:extLst>
      <p:ext uri="{BB962C8B-B14F-4D97-AF65-F5344CB8AC3E}">
        <p14:creationId xmlns:p14="http://schemas.microsoft.com/office/powerpoint/2010/main" val="200586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Image result for sample growth materi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66800"/>
            <a:ext cx="6553200" cy="655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331787"/>
            <a:ext cx="7772400" cy="1470025"/>
          </a:xfrm>
        </p:spPr>
        <p:txBody>
          <a:bodyPr>
            <a:normAutofit fontScale="90000"/>
          </a:bodyPr>
          <a:lstStyle/>
          <a:p>
            <a:r>
              <a:rPr lang="en-US" dirty="0"/>
              <a:t>No sample is perfect</a:t>
            </a:r>
            <a:br>
              <a:rPr lang="en-US" dirty="0"/>
            </a:br>
            <a:r>
              <a:rPr lang="en-US" dirty="0"/>
              <a:t>Defects reading in Kittel: 585-595</a:t>
            </a:r>
            <a:br>
              <a:rPr lang="en-US" dirty="0"/>
            </a:br>
            <a:endParaRPr lang="en-US" dirty="0"/>
          </a:p>
        </p:txBody>
      </p:sp>
    </p:spTree>
    <p:extLst>
      <p:ext uri="{BB962C8B-B14F-4D97-AF65-F5344CB8AC3E}">
        <p14:creationId xmlns:p14="http://schemas.microsoft.com/office/powerpoint/2010/main" val="716862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1743075" y="0"/>
            <a:ext cx="5638800" cy="762000"/>
          </a:xfrm>
        </p:spPr>
        <p:txBody>
          <a:bodyPr/>
          <a:lstStyle/>
          <a:p>
            <a:r>
              <a:rPr lang="en-US" dirty="0"/>
              <a:t>Defects in Solids</a:t>
            </a:r>
          </a:p>
        </p:txBody>
      </p:sp>
      <p:sp>
        <p:nvSpPr>
          <p:cNvPr id="9" name="Content Placeholder 8"/>
          <p:cNvSpPr>
            <a:spLocks noGrp="1"/>
          </p:cNvSpPr>
          <p:nvPr>
            <p:ph idx="1"/>
          </p:nvPr>
        </p:nvSpPr>
        <p:spPr>
          <a:xfrm>
            <a:off x="102870" y="777240"/>
            <a:ext cx="9010650" cy="5257800"/>
          </a:xfrm>
        </p:spPr>
        <p:txBody>
          <a:bodyPr/>
          <a:lstStyle/>
          <a:p>
            <a:r>
              <a:rPr lang="en-US" dirty="0"/>
              <a:t>Mechanical and electrical properties of solids depend strongly on amount of defects </a:t>
            </a:r>
          </a:p>
        </p:txBody>
      </p:sp>
      <p:pic>
        <p:nvPicPr>
          <p:cNvPr id="10244" name="Picture 2" descr="https://perswww.kuleuven.be/%7Eu0015504/photonic_crystal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971800"/>
            <a:ext cx="6962775" cy="473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739712C-3990-4BE9-B4B5-7D50371191ED}"/>
              </a:ext>
            </a:extLst>
          </p:cNvPr>
          <p:cNvSpPr txBox="1"/>
          <p:nvPr/>
        </p:nvSpPr>
        <p:spPr>
          <a:xfrm>
            <a:off x="1066800" y="1996440"/>
            <a:ext cx="6962775" cy="954107"/>
          </a:xfrm>
          <a:prstGeom prst="rect">
            <a:avLst/>
          </a:prstGeom>
          <a:noFill/>
        </p:spPr>
        <p:txBody>
          <a:bodyPr wrap="square" rtlCol="0">
            <a:spAutoFit/>
          </a:bodyPr>
          <a:lstStyle/>
          <a:p>
            <a:pPr algn="ctr"/>
            <a:r>
              <a:rPr lang="en-US" sz="2800" dirty="0">
                <a:solidFill>
                  <a:srgbClr val="FF0000"/>
                </a:solidFill>
              </a:rPr>
              <a:t>How would you expect this crack to affect material properties? </a:t>
            </a:r>
          </a:p>
        </p:txBody>
      </p:sp>
    </p:spTree>
    <p:extLst>
      <p:ext uri="{BB962C8B-B14F-4D97-AF65-F5344CB8AC3E}">
        <p14:creationId xmlns:p14="http://schemas.microsoft.com/office/powerpoint/2010/main" val="559258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1743075" y="0"/>
            <a:ext cx="5638800" cy="762000"/>
          </a:xfrm>
        </p:spPr>
        <p:txBody>
          <a:bodyPr/>
          <a:lstStyle/>
          <a:p>
            <a:r>
              <a:rPr lang="en-US" dirty="0"/>
              <a:t>Defects in Solids</a:t>
            </a:r>
          </a:p>
        </p:txBody>
      </p:sp>
      <p:sp>
        <p:nvSpPr>
          <p:cNvPr id="9" name="Content Placeholder 8"/>
          <p:cNvSpPr>
            <a:spLocks noGrp="1"/>
          </p:cNvSpPr>
          <p:nvPr>
            <p:ph idx="1"/>
          </p:nvPr>
        </p:nvSpPr>
        <p:spPr>
          <a:xfrm>
            <a:off x="102870" y="777240"/>
            <a:ext cx="9010650" cy="5257800"/>
          </a:xfrm>
        </p:spPr>
        <p:txBody>
          <a:bodyPr/>
          <a:lstStyle/>
          <a:p>
            <a:r>
              <a:rPr lang="en-US" dirty="0"/>
              <a:t>Mechanical and electrical properties of solids depend strongly on amount of defects </a:t>
            </a:r>
          </a:p>
          <a:p>
            <a:r>
              <a:rPr lang="en-US" dirty="0"/>
              <a:t>Surface/interface reconstruction sometimes treated as defect (topic of next class)</a:t>
            </a:r>
          </a:p>
        </p:txBody>
      </p:sp>
      <p:pic>
        <p:nvPicPr>
          <p:cNvPr id="10244" name="Picture 2" descr="https://perswww.kuleuven.be/%7Eu0015504/photonic_crystal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971800"/>
            <a:ext cx="6962775" cy="473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780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61" y="54840"/>
            <a:ext cx="4505739" cy="822978"/>
          </a:xfrm>
        </p:spPr>
        <p:txBody>
          <a:bodyPr>
            <a:normAutofit/>
          </a:bodyPr>
          <a:lstStyle/>
          <a:p>
            <a:r>
              <a:rPr lang="en-US" dirty="0"/>
              <a:t>Types of Defects</a:t>
            </a:r>
          </a:p>
        </p:txBody>
      </p:sp>
      <p:grpSp>
        <p:nvGrpSpPr>
          <p:cNvPr id="173" name="Group 172"/>
          <p:cNvGrpSpPr/>
          <p:nvPr/>
        </p:nvGrpSpPr>
        <p:grpSpPr>
          <a:xfrm>
            <a:off x="5842221" y="-9118"/>
            <a:ext cx="3236688" cy="3386787"/>
            <a:chOff x="3171827" y="57453"/>
            <a:chExt cx="3236688" cy="3386787"/>
          </a:xfrm>
        </p:grpSpPr>
        <p:grpSp>
          <p:nvGrpSpPr>
            <p:cNvPr id="58" name="Group 57"/>
            <p:cNvGrpSpPr/>
            <p:nvPr/>
          </p:nvGrpSpPr>
          <p:grpSpPr>
            <a:xfrm>
              <a:off x="3171827" y="1432560"/>
              <a:ext cx="2667000" cy="2011680"/>
              <a:chOff x="609600" y="2103120"/>
              <a:chExt cx="2667000" cy="2011680"/>
            </a:xfrm>
          </p:grpSpPr>
          <p:sp>
            <p:nvSpPr>
              <p:cNvPr id="59" name="Oval 58"/>
              <p:cNvSpPr/>
              <p:nvPr/>
            </p:nvSpPr>
            <p:spPr>
              <a:xfrm>
                <a:off x="60960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9448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2801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6078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0960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448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2801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6078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7627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01155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34683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67449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938037" y="22021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783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6136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9413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938037" y="25374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2783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6136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9413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21170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54698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87464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0960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94488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128016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60782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0960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9448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2801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6078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0960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9448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2801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6078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943100" y="30480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27838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61366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94132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943100" y="3390424"/>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783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6136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9413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939767" y="3725704"/>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2783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6136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9413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a:off x="3634798" y="57453"/>
              <a:ext cx="2773717" cy="1200329"/>
            </a:xfrm>
            <a:prstGeom prst="rect">
              <a:avLst/>
            </a:prstGeom>
            <a:noFill/>
          </p:spPr>
          <p:txBody>
            <a:bodyPr wrap="square" rtlCol="0">
              <a:spAutoFit/>
            </a:bodyPr>
            <a:lstStyle/>
            <a:p>
              <a:pPr algn="ctr"/>
              <a:r>
                <a:rPr lang="en-US" sz="2400" b="1" dirty="0"/>
                <a:t>Vacancy </a:t>
              </a:r>
            </a:p>
            <a:p>
              <a:pPr algn="ctr"/>
              <a:r>
                <a:rPr lang="en-US" sz="2400" b="1" dirty="0"/>
                <a:t>(atoms don’t always get closer, why?)</a:t>
              </a:r>
            </a:p>
          </p:txBody>
        </p:sp>
        <p:cxnSp>
          <p:nvCxnSpPr>
            <p:cNvPr id="158" name="Straight Arrow Connector 157"/>
            <p:cNvCxnSpPr/>
            <p:nvPr/>
          </p:nvCxnSpPr>
          <p:spPr>
            <a:xfrm flipH="1">
              <a:off x="4672967" y="1209571"/>
              <a:ext cx="234315" cy="10725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312120" y="4274820"/>
            <a:ext cx="2667000" cy="2545080"/>
            <a:chOff x="205740" y="2423160"/>
            <a:chExt cx="2667000" cy="2545080"/>
          </a:xfrm>
        </p:grpSpPr>
        <p:grpSp>
          <p:nvGrpSpPr>
            <p:cNvPr id="5" name="Group 4"/>
            <p:cNvGrpSpPr/>
            <p:nvPr/>
          </p:nvGrpSpPr>
          <p:grpSpPr>
            <a:xfrm>
              <a:off x="205740" y="2423160"/>
              <a:ext cx="2667000" cy="2011680"/>
              <a:chOff x="609600" y="2103120"/>
              <a:chExt cx="2667000" cy="2011680"/>
            </a:xfrm>
          </p:grpSpPr>
          <p:sp>
            <p:nvSpPr>
              <p:cNvPr id="4" name="Oval 3"/>
              <p:cNvSpPr/>
              <p:nvPr/>
            </p:nvSpPr>
            <p:spPr>
              <a:xfrm>
                <a:off x="60960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448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801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78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448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801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078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960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4488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8016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0782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94310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783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6136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9413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94310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2783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6136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9413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94310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27838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61366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94132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0960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4488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28016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60782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0960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448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2801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6078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0960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448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801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6078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94310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27838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61366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94132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94310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2783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6136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9413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94310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2783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6136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9413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TextBox 176"/>
            <p:cNvSpPr txBox="1"/>
            <p:nvPr/>
          </p:nvSpPr>
          <p:spPr>
            <a:xfrm>
              <a:off x="662559" y="4506575"/>
              <a:ext cx="1753365" cy="461665"/>
            </a:xfrm>
            <a:prstGeom prst="rect">
              <a:avLst/>
            </a:prstGeom>
            <a:noFill/>
          </p:spPr>
          <p:txBody>
            <a:bodyPr wrap="none" rtlCol="0">
              <a:spAutoFit/>
            </a:bodyPr>
            <a:lstStyle/>
            <a:p>
              <a:pPr algn="ctr"/>
              <a:r>
                <a:rPr lang="en-US" sz="2400" b="1" dirty="0"/>
                <a:t>Ideal Crystal</a:t>
              </a:r>
            </a:p>
          </p:txBody>
        </p:sp>
      </p:grpSp>
    </p:spTree>
    <p:extLst>
      <p:ext uri="{BB962C8B-B14F-4D97-AF65-F5344CB8AC3E}">
        <p14:creationId xmlns:p14="http://schemas.microsoft.com/office/powerpoint/2010/main" val="334041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61" y="54840"/>
            <a:ext cx="4505739" cy="822978"/>
          </a:xfrm>
        </p:spPr>
        <p:txBody>
          <a:bodyPr>
            <a:normAutofit/>
          </a:bodyPr>
          <a:lstStyle/>
          <a:p>
            <a:r>
              <a:rPr lang="en-US" dirty="0"/>
              <a:t>Types of Defects</a:t>
            </a:r>
          </a:p>
        </p:txBody>
      </p:sp>
      <p:grpSp>
        <p:nvGrpSpPr>
          <p:cNvPr id="173" name="Group 172"/>
          <p:cNvGrpSpPr/>
          <p:nvPr/>
        </p:nvGrpSpPr>
        <p:grpSpPr>
          <a:xfrm>
            <a:off x="5842221" y="-9118"/>
            <a:ext cx="3236688" cy="3386787"/>
            <a:chOff x="3171827" y="57453"/>
            <a:chExt cx="3236688" cy="3386787"/>
          </a:xfrm>
        </p:grpSpPr>
        <p:grpSp>
          <p:nvGrpSpPr>
            <p:cNvPr id="58" name="Group 57"/>
            <p:cNvGrpSpPr/>
            <p:nvPr/>
          </p:nvGrpSpPr>
          <p:grpSpPr>
            <a:xfrm>
              <a:off x="3171827" y="1432560"/>
              <a:ext cx="2667000" cy="2011680"/>
              <a:chOff x="609600" y="2103120"/>
              <a:chExt cx="2667000" cy="2011680"/>
            </a:xfrm>
          </p:grpSpPr>
          <p:sp>
            <p:nvSpPr>
              <p:cNvPr id="59" name="Oval 58"/>
              <p:cNvSpPr/>
              <p:nvPr/>
            </p:nvSpPr>
            <p:spPr>
              <a:xfrm>
                <a:off x="60960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9448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2801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6078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0960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448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2801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6078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7627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01155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34683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67449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938037" y="22021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783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6136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9413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938037" y="25374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2783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6136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9413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21170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54698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87464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0960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94488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128016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60782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0960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9448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2801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6078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0960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9448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2801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6078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943100" y="30480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27838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61366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94132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943100" y="3390424"/>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783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6136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9413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939767" y="3725704"/>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2783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6136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9413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a:off x="3634798" y="57453"/>
              <a:ext cx="2773717" cy="1200329"/>
            </a:xfrm>
            <a:prstGeom prst="rect">
              <a:avLst/>
            </a:prstGeom>
            <a:noFill/>
          </p:spPr>
          <p:txBody>
            <a:bodyPr wrap="square" rtlCol="0">
              <a:spAutoFit/>
            </a:bodyPr>
            <a:lstStyle/>
            <a:p>
              <a:pPr algn="ctr"/>
              <a:r>
                <a:rPr lang="en-US" sz="2400" b="1" dirty="0"/>
                <a:t>Vacancy </a:t>
              </a:r>
            </a:p>
            <a:p>
              <a:pPr algn="ctr"/>
              <a:r>
                <a:rPr lang="en-US" sz="2400" b="1" dirty="0"/>
                <a:t>(atoms don’t always get closer, why?)</a:t>
              </a:r>
            </a:p>
          </p:txBody>
        </p:sp>
        <p:cxnSp>
          <p:nvCxnSpPr>
            <p:cNvPr id="158" name="Straight Arrow Connector 157"/>
            <p:cNvCxnSpPr/>
            <p:nvPr/>
          </p:nvCxnSpPr>
          <p:spPr>
            <a:xfrm flipH="1">
              <a:off x="4672967" y="1209571"/>
              <a:ext cx="234315" cy="10725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5807931" y="4274820"/>
            <a:ext cx="2868930" cy="2219960"/>
            <a:chOff x="508635" y="2004060"/>
            <a:chExt cx="2868930" cy="2219960"/>
          </a:xfrm>
        </p:grpSpPr>
        <p:sp>
          <p:nvSpPr>
            <p:cNvPr id="108" name="Oval 107"/>
            <p:cNvSpPr/>
            <p:nvPr/>
          </p:nvSpPr>
          <p:spPr>
            <a:xfrm>
              <a:off x="60960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9448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2801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6078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0960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9448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2801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6078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0960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94488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28016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60782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943100" y="20040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2783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6136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413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943100" y="23393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2783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26136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9413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943100" y="26746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27838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61366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94132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50863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84391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17919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50685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60960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9448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2801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615439"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60960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9448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12801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16078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842135" y="3007995"/>
              <a:ext cx="537210" cy="53721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5" name="Oval 144"/>
            <p:cNvSpPr/>
            <p:nvPr/>
          </p:nvSpPr>
          <p:spPr>
            <a:xfrm>
              <a:off x="237934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71462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304228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1943100" y="35534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22783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26136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9413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1943100" y="38887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2783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6136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29413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TextBox 163"/>
          <p:cNvSpPr txBox="1"/>
          <p:nvPr/>
        </p:nvSpPr>
        <p:spPr>
          <a:xfrm>
            <a:off x="3955712" y="5713735"/>
            <a:ext cx="1975092" cy="461665"/>
          </a:xfrm>
          <a:prstGeom prst="rect">
            <a:avLst/>
          </a:prstGeom>
          <a:noFill/>
        </p:spPr>
        <p:txBody>
          <a:bodyPr wrap="none" rtlCol="0">
            <a:spAutoFit/>
          </a:bodyPr>
          <a:lstStyle/>
          <a:p>
            <a:pPr algn="ctr"/>
            <a:r>
              <a:rPr lang="en-US" sz="2400" b="1" dirty="0"/>
              <a:t>Substitutional</a:t>
            </a:r>
          </a:p>
        </p:txBody>
      </p:sp>
      <p:cxnSp>
        <p:nvCxnSpPr>
          <p:cNvPr id="165" name="Straight Arrow Connector 164"/>
          <p:cNvCxnSpPr/>
          <p:nvPr/>
        </p:nvCxnSpPr>
        <p:spPr>
          <a:xfrm flipV="1">
            <a:off x="5634074" y="5567809"/>
            <a:ext cx="1734444" cy="2462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5" name="Group 174"/>
          <p:cNvGrpSpPr/>
          <p:nvPr/>
        </p:nvGrpSpPr>
        <p:grpSpPr>
          <a:xfrm>
            <a:off x="312120" y="4274820"/>
            <a:ext cx="2667000" cy="2545080"/>
            <a:chOff x="205740" y="2423160"/>
            <a:chExt cx="2667000" cy="2545080"/>
          </a:xfrm>
        </p:grpSpPr>
        <p:grpSp>
          <p:nvGrpSpPr>
            <p:cNvPr id="5" name="Group 4"/>
            <p:cNvGrpSpPr/>
            <p:nvPr/>
          </p:nvGrpSpPr>
          <p:grpSpPr>
            <a:xfrm>
              <a:off x="205740" y="2423160"/>
              <a:ext cx="2667000" cy="2011680"/>
              <a:chOff x="609600" y="2103120"/>
              <a:chExt cx="2667000" cy="2011680"/>
            </a:xfrm>
          </p:grpSpPr>
          <p:sp>
            <p:nvSpPr>
              <p:cNvPr id="4" name="Oval 3"/>
              <p:cNvSpPr/>
              <p:nvPr/>
            </p:nvSpPr>
            <p:spPr>
              <a:xfrm>
                <a:off x="60960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448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801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78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448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801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078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960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4488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8016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0782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94310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783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6136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9413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94310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2783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6136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9413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94310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27838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61366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94132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0960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4488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28016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60782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0960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448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2801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6078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0960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448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801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6078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94310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27838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61366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94132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94310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2783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6136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9413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94310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2783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6136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9413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TextBox 176"/>
            <p:cNvSpPr txBox="1"/>
            <p:nvPr/>
          </p:nvSpPr>
          <p:spPr>
            <a:xfrm>
              <a:off x="662559" y="4506575"/>
              <a:ext cx="1753365" cy="461665"/>
            </a:xfrm>
            <a:prstGeom prst="rect">
              <a:avLst/>
            </a:prstGeom>
            <a:noFill/>
          </p:spPr>
          <p:txBody>
            <a:bodyPr wrap="none" rtlCol="0">
              <a:spAutoFit/>
            </a:bodyPr>
            <a:lstStyle/>
            <a:p>
              <a:pPr algn="ctr"/>
              <a:r>
                <a:rPr lang="en-US" sz="2400" b="1" dirty="0"/>
                <a:t>Ideal Crystal</a:t>
              </a:r>
            </a:p>
          </p:txBody>
        </p:sp>
      </p:grpSp>
      <p:sp>
        <p:nvSpPr>
          <p:cNvPr id="162" name="TextBox 161"/>
          <p:cNvSpPr txBox="1"/>
          <p:nvPr/>
        </p:nvSpPr>
        <p:spPr>
          <a:xfrm>
            <a:off x="5257800" y="6461760"/>
            <a:ext cx="3871573" cy="461665"/>
          </a:xfrm>
          <a:prstGeom prst="rect">
            <a:avLst/>
          </a:prstGeom>
          <a:noFill/>
        </p:spPr>
        <p:txBody>
          <a:bodyPr wrap="none" rtlCol="0">
            <a:spAutoFit/>
          </a:bodyPr>
          <a:lstStyle/>
          <a:p>
            <a:pPr algn="ctr"/>
            <a:r>
              <a:rPr lang="en-US" sz="2400" b="1" dirty="0"/>
              <a:t>Impurities of different atoms</a:t>
            </a:r>
          </a:p>
        </p:txBody>
      </p:sp>
    </p:spTree>
    <p:extLst>
      <p:ext uri="{BB962C8B-B14F-4D97-AF65-F5344CB8AC3E}">
        <p14:creationId xmlns:p14="http://schemas.microsoft.com/office/powerpoint/2010/main" val="124670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61" y="54840"/>
            <a:ext cx="4505739" cy="822978"/>
          </a:xfrm>
        </p:spPr>
        <p:txBody>
          <a:bodyPr>
            <a:normAutofit/>
          </a:bodyPr>
          <a:lstStyle/>
          <a:p>
            <a:r>
              <a:rPr lang="en-US" dirty="0"/>
              <a:t>Types of Defects</a:t>
            </a:r>
          </a:p>
        </p:txBody>
      </p:sp>
      <p:grpSp>
        <p:nvGrpSpPr>
          <p:cNvPr id="173" name="Group 172"/>
          <p:cNvGrpSpPr/>
          <p:nvPr/>
        </p:nvGrpSpPr>
        <p:grpSpPr>
          <a:xfrm>
            <a:off x="5842221" y="-9118"/>
            <a:ext cx="3236688" cy="3386787"/>
            <a:chOff x="3171827" y="57453"/>
            <a:chExt cx="3236688" cy="3386787"/>
          </a:xfrm>
        </p:grpSpPr>
        <p:grpSp>
          <p:nvGrpSpPr>
            <p:cNvPr id="58" name="Group 57"/>
            <p:cNvGrpSpPr/>
            <p:nvPr/>
          </p:nvGrpSpPr>
          <p:grpSpPr>
            <a:xfrm>
              <a:off x="3171827" y="1432560"/>
              <a:ext cx="2667000" cy="2011680"/>
              <a:chOff x="609600" y="2103120"/>
              <a:chExt cx="2667000" cy="2011680"/>
            </a:xfrm>
          </p:grpSpPr>
          <p:sp>
            <p:nvSpPr>
              <p:cNvPr id="59" name="Oval 58"/>
              <p:cNvSpPr/>
              <p:nvPr/>
            </p:nvSpPr>
            <p:spPr>
              <a:xfrm>
                <a:off x="60960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9448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2801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6078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0960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448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2801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6078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7627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01155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34683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67449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938037" y="22021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783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6136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9413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938037" y="25374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2783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6136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9413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21170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54698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87464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0960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94488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128016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60782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0960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9448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2801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6078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0960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9448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2801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6078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943100" y="30480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27838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61366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94132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943100" y="3390424"/>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783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6136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9413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939767" y="3725704"/>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2783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6136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9413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a:off x="3634798" y="57453"/>
              <a:ext cx="2773717" cy="1200329"/>
            </a:xfrm>
            <a:prstGeom prst="rect">
              <a:avLst/>
            </a:prstGeom>
            <a:noFill/>
          </p:spPr>
          <p:txBody>
            <a:bodyPr wrap="square" rtlCol="0">
              <a:spAutoFit/>
            </a:bodyPr>
            <a:lstStyle/>
            <a:p>
              <a:pPr algn="ctr"/>
              <a:r>
                <a:rPr lang="en-US" sz="2400" b="1" dirty="0"/>
                <a:t>Vacancy </a:t>
              </a:r>
            </a:p>
            <a:p>
              <a:pPr algn="ctr"/>
              <a:r>
                <a:rPr lang="en-US" sz="2400" b="1" dirty="0"/>
                <a:t>(atoms don’t always get closer, why?)</a:t>
              </a:r>
            </a:p>
          </p:txBody>
        </p:sp>
        <p:cxnSp>
          <p:nvCxnSpPr>
            <p:cNvPr id="158" name="Straight Arrow Connector 157"/>
            <p:cNvCxnSpPr/>
            <p:nvPr/>
          </p:nvCxnSpPr>
          <p:spPr>
            <a:xfrm flipH="1">
              <a:off x="4672967" y="1209571"/>
              <a:ext cx="234315" cy="10725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5807931" y="4274820"/>
            <a:ext cx="2868930" cy="2219960"/>
            <a:chOff x="508635" y="2004060"/>
            <a:chExt cx="2868930" cy="2219960"/>
          </a:xfrm>
        </p:grpSpPr>
        <p:sp>
          <p:nvSpPr>
            <p:cNvPr id="108" name="Oval 107"/>
            <p:cNvSpPr/>
            <p:nvPr/>
          </p:nvSpPr>
          <p:spPr>
            <a:xfrm>
              <a:off x="60960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9448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2801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6078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0960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9448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2801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6078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0960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94488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28016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60782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943100" y="20040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2783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6136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413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943100" y="23393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2783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26136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9413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943100" y="26746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27838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61366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94132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50863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84391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17919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50685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60960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9448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2801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615439"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60960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9448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12801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16078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842135" y="3007995"/>
              <a:ext cx="537210" cy="53721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5" name="Oval 144"/>
            <p:cNvSpPr/>
            <p:nvPr/>
          </p:nvSpPr>
          <p:spPr>
            <a:xfrm>
              <a:off x="237934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71462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304228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1943100" y="35534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22783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26136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9413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1943100" y="38887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2783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6136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29413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Oval 155"/>
          <p:cNvSpPr/>
          <p:nvPr/>
        </p:nvSpPr>
        <p:spPr>
          <a:xfrm>
            <a:off x="6842999" y="4634269"/>
            <a:ext cx="143471" cy="1434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0" name="TextBox 159"/>
          <p:cNvSpPr txBox="1"/>
          <p:nvPr/>
        </p:nvSpPr>
        <p:spPr>
          <a:xfrm>
            <a:off x="7272875" y="3773715"/>
            <a:ext cx="1618629" cy="461665"/>
          </a:xfrm>
          <a:prstGeom prst="rect">
            <a:avLst/>
          </a:prstGeom>
          <a:noFill/>
        </p:spPr>
        <p:txBody>
          <a:bodyPr wrap="square" rtlCol="0">
            <a:spAutoFit/>
          </a:bodyPr>
          <a:lstStyle/>
          <a:p>
            <a:pPr algn="ctr"/>
            <a:r>
              <a:rPr lang="en-US" sz="2400" b="1" dirty="0">
                <a:solidFill>
                  <a:srgbClr val="C00000"/>
                </a:solidFill>
              </a:rPr>
              <a:t>Interstitial</a:t>
            </a:r>
          </a:p>
        </p:txBody>
      </p:sp>
      <p:cxnSp>
        <p:nvCxnSpPr>
          <p:cNvPr id="161" name="Straight Arrow Connector 160"/>
          <p:cNvCxnSpPr>
            <a:endCxn id="111" idx="3"/>
          </p:cNvCxnSpPr>
          <p:nvPr/>
        </p:nvCxnSpPr>
        <p:spPr>
          <a:xfrm flipH="1">
            <a:off x="6956217" y="4103633"/>
            <a:ext cx="382083" cy="5564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3955712" y="5713735"/>
            <a:ext cx="1975092" cy="461665"/>
          </a:xfrm>
          <a:prstGeom prst="rect">
            <a:avLst/>
          </a:prstGeom>
          <a:noFill/>
        </p:spPr>
        <p:txBody>
          <a:bodyPr wrap="none" rtlCol="0">
            <a:spAutoFit/>
          </a:bodyPr>
          <a:lstStyle/>
          <a:p>
            <a:pPr algn="ctr"/>
            <a:r>
              <a:rPr lang="en-US" sz="2400" b="1" dirty="0"/>
              <a:t>Substitutional</a:t>
            </a:r>
          </a:p>
        </p:txBody>
      </p:sp>
      <p:cxnSp>
        <p:nvCxnSpPr>
          <p:cNvPr id="165" name="Straight Arrow Connector 164"/>
          <p:cNvCxnSpPr/>
          <p:nvPr/>
        </p:nvCxnSpPr>
        <p:spPr>
          <a:xfrm flipV="1">
            <a:off x="5634074" y="5567809"/>
            <a:ext cx="1734444" cy="2462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5" name="Group 174"/>
          <p:cNvGrpSpPr/>
          <p:nvPr/>
        </p:nvGrpSpPr>
        <p:grpSpPr>
          <a:xfrm>
            <a:off x="312120" y="4274820"/>
            <a:ext cx="2667000" cy="2545080"/>
            <a:chOff x="205740" y="2423160"/>
            <a:chExt cx="2667000" cy="2545080"/>
          </a:xfrm>
        </p:grpSpPr>
        <p:grpSp>
          <p:nvGrpSpPr>
            <p:cNvPr id="5" name="Group 4"/>
            <p:cNvGrpSpPr/>
            <p:nvPr/>
          </p:nvGrpSpPr>
          <p:grpSpPr>
            <a:xfrm>
              <a:off x="205740" y="2423160"/>
              <a:ext cx="2667000" cy="2011680"/>
              <a:chOff x="609600" y="2103120"/>
              <a:chExt cx="2667000" cy="2011680"/>
            </a:xfrm>
          </p:grpSpPr>
          <p:sp>
            <p:nvSpPr>
              <p:cNvPr id="4" name="Oval 3"/>
              <p:cNvSpPr/>
              <p:nvPr/>
            </p:nvSpPr>
            <p:spPr>
              <a:xfrm>
                <a:off x="60960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448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801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78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448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801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078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960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4488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8016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0782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94310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783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6136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9413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94310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2783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6136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9413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94310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27838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61366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94132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0960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4488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28016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60782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0960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448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2801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6078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0960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448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801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6078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94310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27838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61366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94132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94310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2783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6136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9413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94310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2783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6136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9413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TextBox 176"/>
            <p:cNvSpPr txBox="1"/>
            <p:nvPr/>
          </p:nvSpPr>
          <p:spPr>
            <a:xfrm>
              <a:off x="662559" y="4506575"/>
              <a:ext cx="1753365" cy="461665"/>
            </a:xfrm>
            <a:prstGeom prst="rect">
              <a:avLst/>
            </a:prstGeom>
            <a:noFill/>
          </p:spPr>
          <p:txBody>
            <a:bodyPr wrap="none" rtlCol="0">
              <a:spAutoFit/>
            </a:bodyPr>
            <a:lstStyle/>
            <a:p>
              <a:pPr algn="ctr"/>
              <a:r>
                <a:rPr lang="en-US" sz="2400" b="1" dirty="0"/>
                <a:t>Ideal Crystal</a:t>
              </a:r>
            </a:p>
          </p:txBody>
        </p:sp>
      </p:grpSp>
      <p:sp>
        <p:nvSpPr>
          <p:cNvPr id="166" name="Rectangle 165"/>
          <p:cNvSpPr/>
          <p:nvPr/>
        </p:nvSpPr>
        <p:spPr>
          <a:xfrm>
            <a:off x="-483198" y="2657447"/>
            <a:ext cx="5914757" cy="1384995"/>
          </a:xfrm>
          <a:prstGeom prst="rect">
            <a:avLst/>
          </a:prstGeom>
        </p:spPr>
        <p:txBody>
          <a:bodyPr wrap="square">
            <a:spAutoFit/>
          </a:bodyPr>
          <a:lstStyle/>
          <a:p>
            <a:pPr lvl="1" algn="ctr">
              <a:defRPr/>
            </a:pPr>
            <a:r>
              <a:rPr lang="en-US" sz="2800" b="1" dirty="0">
                <a:solidFill>
                  <a:srgbClr val="C00000"/>
                </a:solidFill>
              </a:rPr>
              <a:t>Interstitial just means between the atoms. You can have a self-interstitial defect too. </a:t>
            </a:r>
            <a:endParaRPr lang="en-US" sz="2400" dirty="0">
              <a:solidFill>
                <a:srgbClr val="C00000"/>
              </a:solidFill>
            </a:endParaRPr>
          </a:p>
        </p:txBody>
      </p:sp>
      <p:sp>
        <p:nvSpPr>
          <p:cNvPr id="162" name="TextBox 161"/>
          <p:cNvSpPr txBox="1"/>
          <p:nvPr/>
        </p:nvSpPr>
        <p:spPr>
          <a:xfrm>
            <a:off x="5257800" y="6461760"/>
            <a:ext cx="3871573" cy="461665"/>
          </a:xfrm>
          <a:prstGeom prst="rect">
            <a:avLst/>
          </a:prstGeom>
          <a:noFill/>
        </p:spPr>
        <p:txBody>
          <a:bodyPr wrap="none" rtlCol="0">
            <a:spAutoFit/>
          </a:bodyPr>
          <a:lstStyle/>
          <a:p>
            <a:pPr algn="ctr"/>
            <a:r>
              <a:rPr lang="en-US" sz="2400" b="1" dirty="0"/>
              <a:t>Impurities of different atoms</a:t>
            </a:r>
          </a:p>
        </p:txBody>
      </p:sp>
    </p:spTree>
    <p:extLst>
      <p:ext uri="{BB962C8B-B14F-4D97-AF65-F5344CB8AC3E}">
        <p14:creationId xmlns:p14="http://schemas.microsoft.com/office/powerpoint/2010/main" val="215402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60" grpId="0"/>
      <p:bldP spid="164" grpId="0"/>
      <p:bldP spid="166" grpId="0"/>
      <p:bldP spid="1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61" y="54840"/>
            <a:ext cx="4505739" cy="822978"/>
          </a:xfrm>
        </p:spPr>
        <p:txBody>
          <a:bodyPr>
            <a:normAutofit/>
          </a:bodyPr>
          <a:lstStyle/>
          <a:p>
            <a:r>
              <a:rPr lang="en-US" dirty="0"/>
              <a:t>Types of Defects</a:t>
            </a:r>
          </a:p>
        </p:txBody>
      </p:sp>
      <p:grpSp>
        <p:nvGrpSpPr>
          <p:cNvPr id="173" name="Group 172"/>
          <p:cNvGrpSpPr/>
          <p:nvPr/>
        </p:nvGrpSpPr>
        <p:grpSpPr>
          <a:xfrm>
            <a:off x="5842221" y="-9118"/>
            <a:ext cx="3236688" cy="3386787"/>
            <a:chOff x="3171827" y="57453"/>
            <a:chExt cx="3236688" cy="3386787"/>
          </a:xfrm>
        </p:grpSpPr>
        <p:grpSp>
          <p:nvGrpSpPr>
            <p:cNvPr id="58" name="Group 57"/>
            <p:cNvGrpSpPr/>
            <p:nvPr/>
          </p:nvGrpSpPr>
          <p:grpSpPr>
            <a:xfrm>
              <a:off x="3171827" y="1432560"/>
              <a:ext cx="2667000" cy="2011680"/>
              <a:chOff x="609600" y="2103120"/>
              <a:chExt cx="2667000" cy="2011680"/>
            </a:xfrm>
          </p:grpSpPr>
          <p:sp>
            <p:nvSpPr>
              <p:cNvPr id="59" name="Oval 58"/>
              <p:cNvSpPr/>
              <p:nvPr/>
            </p:nvSpPr>
            <p:spPr>
              <a:xfrm>
                <a:off x="60960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9448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2801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6078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0960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448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2801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6078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7627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01155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34683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67449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938037" y="22021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783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6136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9413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938037" y="25374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2783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6136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9413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21170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54698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87464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0960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94488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128016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60782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0960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9448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2801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6078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0960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9448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2801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6078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943100" y="30480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27838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61366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94132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943100" y="3390424"/>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783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6136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9413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939767" y="3725704"/>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2783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6136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9413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a:off x="3634798" y="57453"/>
              <a:ext cx="2773717" cy="1200329"/>
            </a:xfrm>
            <a:prstGeom prst="rect">
              <a:avLst/>
            </a:prstGeom>
            <a:noFill/>
          </p:spPr>
          <p:txBody>
            <a:bodyPr wrap="square" rtlCol="0">
              <a:spAutoFit/>
            </a:bodyPr>
            <a:lstStyle/>
            <a:p>
              <a:pPr algn="ctr"/>
              <a:r>
                <a:rPr lang="en-US" sz="2400" b="1" dirty="0"/>
                <a:t>Vacancy </a:t>
              </a:r>
            </a:p>
            <a:p>
              <a:pPr algn="ctr"/>
              <a:r>
                <a:rPr lang="en-US" sz="2400" b="1" dirty="0"/>
                <a:t>(atoms don’t always get closer, why?)</a:t>
              </a:r>
            </a:p>
          </p:txBody>
        </p:sp>
        <p:cxnSp>
          <p:nvCxnSpPr>
            <p:cNvPr id="158" name="Straight Arrow Connector 157"/>
            <p:cNvCxnSpPr/>
            <p:nvPr/>
          </p:nvCxnSpPr>
          <p:spPr>
            <a:xfrm flipH="1">
              <a:off x="4672967" y="1209571"/>
              <a:ext cx="234315" cy="10725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5807931" y="4274820"/>
            <a:ext cx="2868930" cy="2219960"/>
            <a:chOff x="508635" y="2004060"/>
            <a:chExt cx="2868930" cy="2219960"/>
          </a:xfrm>
        </p:grpSpPr>
        <p:sp>
          <p:nvSpPr>
            <p:cNvPr id="108" name="Oval 107"/>
            <p:cNvSpPr/>
            <p:nvPr/>
          </p:nvSpPr>
          <p:spPr>
            <a:xfrm>
              <a:off x="60960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9448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2801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6078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0960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9448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2801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6078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0960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94488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28016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60782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943100" y="20040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2783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6136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413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943100" y="23393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2783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26136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9413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943100" y="26746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27838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61366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94132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50863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84391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17919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50685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60960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9448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2801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615439"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60960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9448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12801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16078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842135" y="3007995"/>
              <a:ext cx="537210" cy="53721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5" name="Oval 144"/>
            <p:cNvSpPr/>
            <p:nvPr/>
          </p:nvSpPr>
          <p:spPr>
            <a:xfrm>
              <a:off x="237934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71462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304228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1943100" y="35534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22783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26136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9413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1943100" y="38887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2783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6136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29413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Oval 155"/>
          <p:cNvSpPr/>
          <p:nvPr/>
        </p:nvSpPr>
        <p:spPr>
          <a:xfrm>
            <a:off x="6842999" y="4634269"/>
            <a:ext cx="143471" cy="1434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0" name="TextBox 159"/>
          <p:cNvSpPr txBox="1"/>
          <p:nvPr/>
        </p:nvSpPr>
        <p:spPr>
          <a:xfrm>
            <a:off x="7272875" y="3773715"/>
            <a:ext cx="1618629" cy="461665"/>
          </a:xfrm>
          <a:prstGeom prst="rect">
            <a:avLst/>
          </a:prstGeom>
          <a:noFill/>
        </p:spPr>
        <p:txBody>
          <a:bodyPr wrap="square" rtlCol="0">
            <a:spAutoFit/>
          </a:bodyPr>
          <a:lstStyle/>
          <a:p>
            <a:pPr algn="ctr"/>
            <a:r>
              <a:rPr lang="en-US" sz="2400" b="1" dirty="0">
                <a:solidFill>
                  <a:srgbClr val="C00000"/>
                </a:solidFill>
              </a:rPr>
              <a:t>Interstitial</a:t>
            </a:r>
          </a:p>
        </p:txBody>
      </p:sp>
      <p:cxnSp>
        <p:nvCxnSpPr>
          <p:cNvPr id="161" name="Straight Arrow Connector 160"/>
          <p:cNvCxnSpPr>
            <a:endCxn id="111" idx="3"/>
          </p:cNvCxnSpPr>
          <p:nvPr/>
        </p:nvCxnSpPr>
        <p:spPr>
          <a:xfrm flipH="1">
            <a:off x="6956217" y="4103633"/>
            <a:ext cx="382083" cy="5564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3955712" y="5713735"/>
            <a:ext cx="1975092" cy="461665"/>
          </a:xfrm>
          <a:prstGeom prst="rect">
            <a:avLst/>
          </a:prstGeom>
          <a:noFill/>
        </p:spPr>
        <p:txBody>
          <a:bodyPr wrap="none" rtlCol="0">
            <a:spAutoFit/>
          </a:bodyPr>
          <a:lstStyle/>
          <a:p>
            <a:pPr algn="ctr"/>
            <a:r>
              <a:rPr lang="en-US" sz="2400" b="1" dirty="0"/>
              <a:t>Substitutional</a:t>
            </a:r>
          </a:p>
        </p:txBody>
      </p:sp>
      <p:cxnSp>
        <p:nvCxnSpPr>
          <p:cNvPr id="165" name="Straight Arrow Connector 164"/>
          <p:cNvCxnSpPr/>
          <p:nvPr/>
        </p:nvCxnSpPr>
        <p:spPr>
          <a:xfrm flipV="1">
            <a:off x="5634074" y="5567809"/>
            <a:ext cx="1734444" cy="2462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5" name="Group 174"/>
          <p:cNvGrpSpPr/>
          <p:nvPr/>
        </p:nvGrpSpPr>
        <p:grpSpPr>
          <a:xfrm>
            <a:off x="312120" y="4274820"/>
            <a:ext cx="2667000" cy="2545080"/>
            <a:chOff x="205740" y="2423160"/>
            <a:chExt cx="2667000" cy="2545080"/>
          </a:xfrm>
        </p:grpSpPr>
        <p:grpSp>
          <p:nvGrpSpPr>
            <p:cNvPr id="5" name="Group 4"/>
            <p:cNvGrpSpPr/>
            <p:nvPr/>
          </p:nvGrpSpPr>
          <p:grpSpPr>
            <a:xfrm>
              <a:off x="205740" y="2423160"/>
              <a:ext cx="2667000" cy="2011680"/>
              <a:chOff x="609600" y="2103120"/>
              <a:chExt cx="2667000" cy="2011680"/>
            </a:xfrm>
          </p:grpSpPr>
          <p:sp>
            <p:nvSpPr>
              <p:cNvPr id="4" name="Oval 3"/>
              <p:cNvSpPr/>
              <p:nvPr/>
            </p:nvSpPr>
            <p:spPr>
              <a:xfrm>
                <a:off x="60960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448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801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78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448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801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078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960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4488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8016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0782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94310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783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6136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9413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94310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2783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6136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9413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94310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27838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61366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94132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0960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4488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28016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60782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0960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448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2801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6078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0960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448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801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6078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94310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27838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61366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94132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94310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2783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6136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9413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94310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2783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6136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9413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TextBox 176"/>
            <p:cNvSpPr txBox="1"/>
            <p:nvPr/>
          </p:nvSpPr>
          <p:spPr>
            <a:xfrm>
              <a:off x="662559" y="4506575"/>
              <a:ext cx="1753365" cy="461665"/>
            </a:xfrm>
            <a:prstGeom prst="rect">
              <a:avLst/>
            </a:prstGeom>
            <a:noFill/>
          </p:spPr>
          <p:txBody>
            <a:bodyPr wrap="none" rtlCol="0">
              <a:spAutoFit/>
            </a:bodyPr>
            <a:lstStyle/>
            <a:p>
              <a:pPr algn="ctr"/>
              <a:r>
                <a:rPr lang="en-US" sz="2400" b="1" dirty="0"/>
                <a:t>Ideal Crystal</a:t>
              </a:r>
            </a:p>
          </p:txBody>
        </p:sp>
      </p:grpSp>
      <p:sp>
        <p:nvSpPr>
          <p:cNvPr id="166" name="Rectangle 165"/>
          <p:cNvSpPr/>
          <p:nvPr/>
        </p:nvSpPr>
        <p:spPr>
          <a:xfrm>
            <a:off x="-483198" y="2657447"/>
            <a:ext cx="5914757" cy="1384995"/>
          </a:xfrm>
          <a:prstGeom prst="rect">
            <a:avLst/>
          </a:prstGeom>
        </p:spPr>
        <p:txBody>
          <a:bodyPr wrap="square">
            <a:spAutoFit/>
          </a:bodyPr>
          <a:lstStyle/>
          <a:p>
            <a:pPr lvl="1" algn="ctr">
              <a:defRPr/>
            </a:pPr>
            <a:r>
              <a:rPr lang="en-US" sz="2800" b="1" dirty="0">
                <a:solidFill>
                  <a:srgbClr val="C00000"/>
                </a:solidFill>
              </a:rPr>
              <a:t>Interstitial just means between the atoms. You can have a self-interstitial defect too. </a:t>
            </a:r>
            <a:endParaRPr lang="en-US" sz="2400" dirty="0">
              <a:solidFill>
                <a:srgbClr val="C00000"/>
              </a:solidFill>
            </a:endParaRPr>
          </a:p>
        </p:txBody>
      </p:sp>
      <p:sp>
        <p:nvSpPr>
          <p:cNvPr id="162" name="TextBox 161"/>
          <p:cNvSpPr txBox="1"/>
          <p:nvPr/>
        </p:nvSpPr>
        <p:spPr>
          <a:xfrm>
            <a:off x="5257800" y="6461760"/>
            <a:ext cx="3871573" cy="461665"/>
          </a:xfrm>
          <a:prstGeom prst="rect">
            <a:avLst/>
          </a:prstGeom>
          <a:noFill/>
        </p:spPr>
        <p:txBody>
          <a:bodyPr wrap="none" rtlCol="0">
            <a:spAutoFit/>
          </a:bodyPr>
          <a:lstStyle/>
          <a:p>
            <a:pPr algn="ctr"/>
            <a:r>
              <a:rPr lang="en-US" sz="2400" b="1" dirty="0"/>
              <a:t>Impurities of different atoms</a:t>
            </a:r>
          </a:p>
        </p:txBody>
      </p:sp>
      <p:sp>
        <p:nvSpPr>
          <p:cNvPr id="174" name="TextBox 173"/>
          <p:cNvSpPr txBox="1"/>
          <p:nvPr/>
        </p:nvSpPr>
        <p:spPr>
          <a:xfrm>
            <a:off x="3227425" y="4069170"/>
            <a:ext cx="2669271" cy="1569660"/>
          </a:xfrm>
          <a:prstGeom prst="rect">
            <a:avLst/>
          </a:prstGeom>
          <a:noFill/>
        </p:spPr>
        <p:txBody>
          <a:bodyPr wrap="square" rtlCol="0">
            <a:spAutoFit/>
          </a:bodyPr>
          <a:lstStyle/>
          <a:p>
            <a:pPr algn="ctr"/>
            <a:r>
              <a:rPr lang="en-US" sz="2400" b="1" dirty="0">
                <a:solidFill>
                  <a:srgbClr val="7030A0"/>
                </a:solidFill>
              </a:rPr>
              <a:t>Self-interstitial + nearby vacancy called </a:t>
            </a:r>
            <a:r>
              <a:rPr lang="en-US" sz="2400" b="1" dirty="0" err="1">
                <a:solidFill>
                  <a:srgbClr val="7030A0"/>
                </a:solidFill>
              </a:rPr>
              <a:t>Frenkel</a:t>
            </a:r>
            <a:r>
              <a:rPr lang="en-US" sz="2400" b="1" dirty="0">
                <a:solidFill>
                  <a:srgbClr val="7030A0"/>
                </a:solidFill>
              </a:rPr>
              <a:t> defect</a:t>
            </a:r>
          </a:p>
        </p:txBody>
      </p:sp>
      <p:pic>
        <p:nvPicPr>
          <p:cNvPr id="167" name="Picture 166">
            <a:extLst>
              <a:ext uri="{FF2B5EF4-FFF2-40B4-BE49-F238E27FC236}">
                <a16:creationId xmlns:a16="http://schemas.microsoft.com/office/drawing/2014/main" id="{8C57571C-38B1-4C62-A431-27EAFF25E3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0" y="4114160"/>
            <a:ext cx="3535740" cy="2688089"/>
          </a:xfrm>
          <a:prstGeom prst="rect">
            <a:avLst/>
          </a:prstGeom>
        </p:spPr>
      </p:pic>
    </p:spTree>
    <p:extLst>
      <p:ext uri="{BB962C8B-B14F-4D97-AF65-F5344CB8AC3E}">
        <p14:creationId xmlns:p14="http://schemas.microsoft.com/office/powerpoint/2010/main" val="76174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60" grpId="0"/>
      <p:bldP spid="164" grpId="0"/>
      <p:bldP spid="166" grpId="0"/>
      <p:bldP spid="162" grpId="0"/>
      <p:bldP spid="1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61" y="54840"/>
            <a:ext cx="4505739" cy="822978"/>
          </a:xfrm>
        </p:spPr>
        <p:txBody>
          <a:bodyPr>
            <a:normAutofit/>
          </a:bodyPr>
          <a:lstStyle/>
          <a:p>
            <a:r>
              <a:rPr lang="en-US" dirty="0"/>
              <a:t>Types of Defects</a:t>
            </a:r>
          </a:p>
        </p:txBody>
      </p:sp>
      <p:grpSp>
        <p:nvGrpSpPr>
          <p:cNvPr id="173" name="Group 172"/>
          <p:cNvGrpSpPr/>
          <p:nvPr/>
        </p:nvGrpSpPr>
        <p:grpSpPr>
          <a:xfrm>
            <a:off x="5842221" y="-9118"/>
            <a:ext cx="3236688" cy="3386787"/>
            <a:chOff x="3171827" y="57453"/>
            <a:chExt cx="3236688" cy="3386787"/>
          </a:xfrm>
        </p:grpSpPr>
        <p:grpSp>
          <p:nvGrpSpPr>
            <p:cNvPr id="58" name="Group 57"/>
            <p:cNvGrpSpPr/>
            <p:nvPr/>
          </p:nvGrpSpPr>
          <p:grpSpPr>
            <a:xfrm>
              <a:off x="3171827" y="1432560"/>
              <a:ext cx="2667000" cy="2011680"/>
              <a:chOff x="609600" y="2103120"/>
              <a:chExt cx="2667000" cy="2011680"/>
            </a:xfrm>
          </p:grpSpPr>
          <p:sp>
            <p:nvSpPr>
              <p:cNvPr id="59" name="Oval 58"/>
              <p:cNvSpPr/>
              <p:nvPr/>
            </p:nvSpPr>
            <p:spPr>
              <a:xfrm>
                <a:off x="60960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9448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2801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6078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0960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448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2801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6078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7627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01155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34683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67449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938037" y="22021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783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6136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9413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938037" y="25374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2783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6136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9413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21170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54698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874645"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0960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94488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nvSpPr>
            <p:spPr>
              <a:xfrm>
                <a:off x="128016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60782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0960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9448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2801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6078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0960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9448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2801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6078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943100" y="30480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27838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61366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94132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943100" y="3390424"/>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783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6136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9413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939767" y="3725704"/>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2783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6136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9413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a:off x="3634798" y="57453"/>
              <a:ext cx="2773717" cy="1200329"/>
            </a:xfrm>
            <a:prstGeom prst="rect">
              <a:avLst/>
            </a:prstGeom>
            <a:noFill/>
          </p:spPr>
          <p:txBody>
            <a:bodyPr wrap="square" rtlCol="0">
              <a:spAutoFit/>
            </a:bodyPr>
            <a:lstStyle/>
            <a:p>
              <a:pPr algn="ctr"/>
              <a:r>
                <a:rPr lang="en-US" sz="2400" b="1" dirty="0"/>
                <a:t>Vacancy </a:t>
              </a:r>
            </a:p>
            <a:p>
              <a:pPr algn="ctr"/>
              <a:r>
                <a:rPr lang="en-US" sz="2400" b="1" dirty="0"/>
                <a:t>(atoms don’t always get closer, why?)</a:t>
              </a:r>
            </a:p>
          </p:txBody>
        </p:sp>
        <p:cxnSp>
          <p:nvCxnSpPr>
            <p:cNvPr id="158" name="Straight Arrow Connector 157"/>
            <p:cNvCxnSpPr/>
            <p:nvPr/>
          </p:nvCxnSpPr>
          <p:spPr>
            <a:xfrm flipH="1">
              <a:off x="4672967" y="1209571"/>
              <a:ext cx="234315" cy="10725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5807931" y="4274820"/>
            <a:ext cx="2868930" cy="2219960"/>
            <a:chOff x="508635" y="2004060"/>
            <a:chExt cx="2868930" cy="2219960"/>
          </a:xfrm>
        </p:grpSpPr>
        <p:sp>
          <p:nvSpPr>
            <p:cNvPr id="108" name="Oval 107"/>
            <p:cNvSpPr/>
            <p:nvPr/>
          </p:nvSpPr>
          <p:spPr>
            <a:xfrm>
              <a:off x="60960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9448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2801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6078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0960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9448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2801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6078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0960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94488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28016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60782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943100" y="20040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2783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6136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413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943100" y="23393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2783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26136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9413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943100" y="26746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27838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61366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94132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50863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84391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17919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50685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60960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9448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2801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615439"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60960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9448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12801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16078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842135" y="3007995"/>
              <a:ext cx="537210" cy="53721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5" name="Oval 144"/>
            <p:cNvSpPr/>
            <p:nvPr/>
          </p:nvSpPr>
          <p:spPr>
            <a:xfrm>
              <a:off x="237934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71462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3042285"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1943100" y="35534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22783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26136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9413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1943100" y="38887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2783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6136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29413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Oval 155"/>
          <p:cNvSpPr/>
          <p:nvPr/>
        </p:nvSpPr>
        <p:spPr>
          <a:xfrm>
            <a:off x="6842999" y="4634269"/>
            <a:ext cx="143471" cy="1434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0" name="TextBox 159"/>
          <p:cNvSpPr txBox="1"/>
          <p:nvPr/>
        </p:nvSpPr>
        <p:spPr>
          <a:xfrm>
            <a:off x="7272875" y="3773715"/>
            <a:ext cx="1618629" cy="461665"/>
          </a:xfrm>
          <a:prstGeom prst="rect">
            <a:avLst/>
          </a:prstGeom>
          <a:noFill/>
        </p:spPr>
        <p:txBody>
          <a:bodyPr wrap="square" rtlCol="0">
            <a:spAutoFit/>
          </a:bodyPr>
          <a:lstStyle/>
          <a:p>
            <a:pPr algn="ctr"/>
            <a:r>
              <a:rPr lang="en-US" sz="2400" b="1" dirty="0">
                <a:solidFill>
                  <a:srgbClr val="C00000"/>
                </a:solidFill>
              </a:rPr>
              <a:t>Interstitial</a:t>
            </a:r>
          </a:p>
        </p:txBody>
      </p:sp>
      <p:cxnSp>
        <p:nvCxnSpPr>
          <p:cNvPr id="161" name="Straight Arrow Connector 160"/>
          <p:cNvCxnSpPr>
            <a:endCxn id="111" idx="3"/>
          </p:cNvCxnSpPr>
          <p:nvPr/>
        </p:nvCxnSpPr>
        <p:spPr>
          <a:xfrm flipH="1">
            <a:off x="6956217" y="4103633"/>
            <a:ext cx="382083" cy="5564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3955712" y="5713735"/>
            <a:ext cx="1975092" cy="461665"/>
          </a:xfrm>
          <a:prstGeom prst="rect">
            <a:avLst/>
          </a:prstGeom>
          <a:noFill/>
        </p:spPr>
        <p:txBody>
          <a:bodyPr wrap="none" rtlCol="0">
            <a:spAutoFit/>
          </a:bodyPr>
          <a:lstStyle/>
          <a:p>
            <a:pPr algn="ctr"/>
            <a:r>
              <a:rPr lang="en-US" sz="2400" b="1" dirty="0"/>
              <a:t>Substitutional</a:t>
            </a:r>
          </a:p>
        </p:txBody>
      </p:sp>
      <p:cxnSp>
        <p:nvCxnSpPr>
          <p:cNvPr id="165" name="Straight Arrow Connector 164"/>
          <p:cNvCxnSpPr/>
          <p:nvPr/>
        </p:nvCxnSpPr>
        <p:spPr>
          <a:xfrm flipV="1">
            <a:off x="5634074" y="5567809"/>
            <a:ext cx="1734444" cy="2462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5" name="Group 174"/>
          <p:cNvGrpSpPr/>
          <p:nvPr/>
        </p:nvGrpSpPr>
        <p:grpSpPr>
          <a:xfrm>
            <a:off x="312120" y="4274820"/>
            <a:ext cx="2667000" cy="2545080"/>
            <a:chOff x="205740" y="2423160"/>
            <a:chExt cx="2667000" cy="2545080"/>
          </a:xfrm>
        </p:grpSpPr>
        <p:grpSp>
          <p:nvGrpSpPr>
            <p:cNvPr id="5" name="Group 4"/>
            <p:cNvGrpSpPr/>
            <p:nvPr/>
          </p:nvGrpSpPr>
          <p:grpSpPr>
            <a:xfrm>
              <a:off x="205740" y="2423160"/>
              <a:ext cx="2667000" cy="2011680"/>
              <a:chOff x="609600" y="2103120"/>
              <a:chExt cx="2667000" cy="2011680"/>
            </a:xfrm>
          </p:grpSpPr>
          <p:sp>
            <p:nvSpPr>
              <p:cNvPr id="4" name="Oval 3"/>
              <p:cNvSpPr/>
              <p:nvPr/>
            </p:nvSpPr>
            <p:spPr>
              <a:xfrm>
                <a:off x="60960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448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801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78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448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801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078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960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4488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8016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0782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94310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7838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61366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941320" y="21031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94310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27838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61366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941320" y="243840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94310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27838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61366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941320" y="277368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0960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94488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28016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60782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0960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448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2801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6078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0960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448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801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6078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94310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27838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61366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941320" y="310896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94310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27838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61366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941320" y="344424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94310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27838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61366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941320" y="3779520"/>
                <a:ext cx="335280" cy="335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TextBox 176"/>
            <p:cNvSpPr txBox="1"/>
            <p:nvPr/>
          </p:nvSpPr>
          <p:spPr>
            <a:xfrm>
              <a:off x="662559" y="4506575"/>
              <a:ext cx="1753365" cy="461665"/>
            </a:xfrm>
            <a:prstGeom prst="rect">
              <a:avLst/>
            </a:prstGeom>
            <a:noFill/>
          </p:spPr>
          <p:txBody>
            <a:bodyPr wrap="none" rtlCol="0">
              <a:spAutoFit/>
            </a:bodyPr>
            <a:lstStyle/>
            <a:p>
              <a:pPr algn="ctr"/>
              <a:r>
                <a:rPr lang="en-US" sz="2400" b="1" dirty="0"/>
                <a:t>Ideal Crystal</a:t>
              </a:r>
            </a:p>
          </p:txBody>
        </p:sp>
      </p:grpSp>
      <p:sp>
        <p:nvSpPr>
          <p:cNvPr id="3" name="Rectangle 2"/>
          <p:cNvSpPr/>
          <p:nvPr/>
        </p:nvSpPr>
        <p:spPr>
          <a:xfrm>
            <a:off x="-414382" y="892958"/>
            <a:ext cx="5914757" cy="1692771"/>
          </a:xfrm>
          <a:prstGeom prst="rect">
            <a:avLst/>
          </a:prstGeom>
        </p:spPr>
        <p:txBody>
          <a:bodyPr wrap="square">
            <a:spAutoFit/>
          </a:bodyPr>
          <a:lstStyle/>
          <a:p>
            <a:pPr lvl="1" algn="ctr">
              <a:defRPr/>
            </a:pPr>
            <a:r>
              <a:rPr lang="en-US" sz="2800" b="1" dirty="0"/>
              <a:t>These are all point defects (aka </a:t>
            </a:r>
            <a:r>
              <a:rPr lang="en-US" sz="2800" b="1" dirty="0" err="1"/>
              <a:t>Schottky</a:t>
            </a:r>
            <a:r>
              <a:rPr lang="en-US" sz="2800" b="1" dirty="0"/>
              <a:t> defects)</a:t>
            </a:r>
          </a:p>
          <a:p>
            <a:pPr lvl="1" algn="ctr">
              <a:defRPr/>
            </a:pPr>
            <a:r>
              <a:rPr lang="en-US" sz="2400" dirty="0"/>
              <a:t>which consist of only one or a few atoms, does not necessarily involve foreign atoms</a:t>
            </a:r>
          </a:p>
        </p:txBody>
      </p:sp>
      <p:sp>
        <p:nvSpPr>
          <p:cNvPr id="166" name="Rectangle 165"/>
          <p:cNvSpPr/>
          <p:nvPr/>
        </p:nvSpPr>
        <p:spPr>
          <a:xfrm>
            <a:off x="-483198" y="2657447"/>
            <a:ext cx="5914757" cy="1384995"/>
          </a:xfrm>
          <a:prstGeom prst="rect">
            <a:avLst/>
          </a:prstGeom>
        </p:spPr>
        <p:txBody>
          <a:bodyPr wrap="square">
            <a:spAutoFit/>
          </a:bodyPr>
          <a:lstStyle/>
          <a:p>
            <a:pPr lvl="1" algn="ctr">
              <a:defRPr/>
            </a:pPr>
            <a:r>
              <a:rPr lang="en-US" sz="2800" b="1" dirty="0">
                <a:solidFill>
                  <a:srgbClr val="C00000"/>
                </a:solidFill>
              </a:rPr>
              <a:t>Interstitial just means between the atoms. You can have a self-interstitial defect too. </a:t>
            </a:r>
            <a:endParaRPr lang="en-US" sz="2400" dirty="0">
              <a:solidFill>
                <a:srgbClr val="C00000"/>
              </a:solidFill>
            </a:endParaRPr>
          </a:p>
        </p:txBody>
      </p:sp>
      <p:sp>
        <p:nvSpPr>
          <p:cNvPr id="162" name="TextBox 161"/>
          <p:cNvSpPr txBox="1"/>
          <p:nvPr/>
        </p:nvSpPr>
        <p:spPr>
          <a:xfrm>
            <a:off x="5257800" y="6461760"/>
            <a:ext cx="3871573" cy="461665"/>
          </a:xfrm>
          <a:prstGeom prst="rect">
            <a:avLst/>
          </a:prstGeom>
          <a:noFill/>
        </p:spPr>
        <p:txBody>
          <a:bodyPr wrap="none" rtlCol="0">
            <a:spAutoFit/>
          </a:bodyPr>
          <a:lstStyle/>
          <a:p>
            <a:pPr algn="ctr"/>
            <a:r>
              <a:rPr lang="en-US" sz="2400" b="1" dirty="0"/>
              <a:t>Impurities of different atoms</a:t>
            </a:r>
          </a:p>
        </p:txBody>
      </p:sp>
      <p:sp>
        <p:nvSpPr>
          <p:cNvPr id="174" name="TextBox 173"/>
          <p:cNvSpPr txBox="1"/>
          <p:nvPr/>
        </p:nvSpPr>
        <p:spPr>
          <a:xfrm>
            <a:off x="3227425" y="4069170"/>
            <a:ext cx="2669271" cy="1569660"/>
          </a:xfrm>
          <a:prstGeom prst="rect">
            <a:avLst/>
          </a:prstGeom>
          <a:noFill/>
        </p:spPr>
        <p:txBody>
          <a:bodyPr wrap="square" rtlCol="0">
            <a:spAutoFit/>
          </a:bodyPr>
          <a:lstStyle/>
          <a:p>
            <a:pPr algn="ctr"/>
            <a:r>
              <a:rPr lang="en-US" sz="2400" b="1" dirty="0">
                <a:solidFill>
                  <a:srgbClr val="7030A0"/>
                </a:solidFill>
              </a:rPr>
              <a:t>Self-interstitial + nearby vacancy called </a:t>
            </a:r>
            <a:r>
              <a:rPr lang="en-US" sz="2400" b="1" dirty="0" err="1">
                <a:solidFill>
                  <a:srgbClr val="7030A0"/>
                </a:solidFill>
              </a:rPr>
              <a:t>Frenkel</a:t>
            </a:r>
            <a:r>
              <a:rPr lang="en-US" sz="2400" b="1" dirty="0">
                <a:solidFill>
                  <a:srgbClr val="7030A0"/>
                </a:solidFill>
              </a:rPr>
              <a:t> defect</a:t>
            </a:r>
          </a:p>
        </p:txBody>
      </p:sp>
      <p:pic>
        <p:nvPicPr>
          <p:cNvPr id="167" name="Picture 166">
            <a:extLst>
              <a:ext uri="{FF2B5EF4-FFF2-40B4-BE49-F238E27FC236}">
                <a16:creationId xmlns:a16="http://schemas.microsoft.com/office/drawing/2014/main" id="{8C57571C-38B1-4C62-A431-27EAFF25E3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0" y="4114160"/>
            <a:ext cx="3535740" cy="2688089"/>
          </a:xfrm>
          <a:prstGeom prst="rect">
            <a:avLst/>
          </a:prstGeom>
        </p:spPr>
      </p:pic>
    </p:spTree>
    <p:extLst>
      <p:ext uri="{BB962C8B-B14F-4D97-AF65-F5344CB8AC3E}">
        <p14:creationId xmlns:p14="http://schemas.microsoft.com/office/powerpoint/2010/main" val="417657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60" grpId="0"/>
      <p:bldP spid="164" grpId="0"/>
      <p:bldP spid="3" grpId="0"/>
      <p:bldP spid="166" grpId="0"/>
      <p:bldP spid="162" grpId="0"/>
      <p:bldP spid="1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 y="-6096"/>
            <a:ext cx="9153146" cy="6864096"/>
          </a:xfrm>
          <a:prstGeom prst="rect">
            <a:avLst/>
          </a:prstGeom>
        </p:spPr>
      </p:pic>
      <p:sp>
        <p:nvSpPr>
          <p:cNvPr id="6" name="TextBox 5"/>
          <p:cNvSpPr txBox="1"/>
          <p:nvPr/>
        </p:nvSpPr>
        <p:spPr>
          <a:xfrm>
            <a:off x="-838200" y="457200"/>
            <a:ext cx="4169664" cy="523220"/>
          </a:xfrm>
          <a:prstGeom prst="rect">
            <a:avLst/>
          </a:prstGeom>
          <a:noFill/>
        </p:spPr>
        <p:txBody>
          <a:bodyPr wrap="square" rtlCol="0">
            <a:spAutoFit/>
          </a:bodyPr>
          <a:lstStyle/>
          <a:p>
            <a:pPr algn="ctr"/>
            <a:r>
              <a:rPr lang="en-US" sz="2800" dirty="0">
                <a:solidFill>
                  <a:srgbClr val="5ECECC"/>
                </a:solidFill>
                <a:latin typeface="Times New Roman" panose="02020603050405020304" pitchFamily="18" charset="0"/>
                <a:cs typeface="Times New Roman" panose="02020603050405020304" pitchFamily="18" charset="0"/>
              </a:rPr>
              <a:t>(or Laser)</a:t>
            </a:r>
          </a:p>
        </p:txBody>
      </p:sp>
      <p:sp>
        <p:nvSpPr>
          <p:cNvPr id="9" name="Rectangle 8">
            <a:extLst>
              <a:ext uri="{FF2B5EF4-FFF2-40B4-BE49-F238E27FC236}">
                <a16:creationId xmlns:a16="http://schemas.microsoft.com/office/drawing/2014/main" id="{70F36425-01DA-4B50-9984-258981A76C12}"/>
              </a:ext>
            </a:extLst>
          </p:cNvPr>
          <p:cNvSpPr/>
          <p:nvPr/>
        </p:nvSpPr>
        <p:spPr>
          <a:xfrm>
            <a:off x="-77631" y="2743200"/>
            <a:ext cx="5081779"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939B54-F6BD-4D64-BDE7-530302D7840D}"/>
              </a:ext>
            </a:extLst>
          </p:cNvPr>
          <p:cNvSpPr/>
          <p:nvPr/>
        </p:nvSpPr>
        <p:spPr>
          <a:xfrm>
            <a:off x="-9143" y="4572000"/>
            <a:ext cx="5013292"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B1CBA2-37CC-43F9-BF25-B7323BC88003}"/>
              </a:ext>
            </a:extLst>
          </p:cNvPr>
          <p:cNvSpPr/>
          <p:nvPr/>
        </p:nvSpPr>
        <p:spPr>
          <a:xfrm>
            <a:off x="-6263" y="5558516"/>
            <a:ext cx="5013292" cy="544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12A8553-53E8-4765-B92B-3AB2A04E8C20}"/>
              </a:ext>
            </a:extLst>
          </p:cNvPr>
          <p:cNvSpPr/>
          <p:nvPr/>
        </p:nvSpPr>
        <p:spPr>
          <a:xfrm>
            <a:off x="-10584" y="6062689"/>
            <a:ext cx="5013292" cy="544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144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Image result for vacancy break bo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52400"/>
            <a:ext cx="4495800" cy="3311823"/>
          </a:xfrm>
          <a:prstGeom prst="rect">
            <a:avLst/>
          </a:prstGeom>
          <a:noFill/>
          <a:extLst>
            <a:ext uri="{909E8E84-426E-40DD-AFC4-6F175D3DCCD1}">
              <a14:hiddenFill xmlns:a14="http://schemas.microsoft.com/office/drawing/2010/main">
                <a:solidFill>
                  <a:srgbClr val="FFFFFF"/>
                </a:solidFill>
              </a14:hiddenFill>
            </a:ext>
          </a:extLst>
        </p:spPr>
      </p:pic>
      <p:sp>
        <p:nvSpPr>
          <p:cNvPr id="12291" name="Title 3"/>
          <p:cNvSpPr>
            <a:spLocks noGrp="1"/>
          </p:cNvSpPr>
          <p:nvPr>
            <p:ph type="title"/>
          </p:nvPr>
        </p:nvSpPr>
        <p:spPr>
          <a:xfrm>
            <a:off x="5334000" y="274638"/>
            <a:ext cx="3352800" cy="1143000"/>
          </a:xfrm>
        </p:spPr>
        <p:txBody>
          <a:bodyPr>
            <a:normAutofit fontScale="90000"/>
          </a:bodyPr>
          <a:lstStyle/>
          <a:p>
            <a:r>
              <a:rPr lang="en-US" dirty="0"/>
              <a:t>Modeling Vacancies</a:t>
            </a:r>
          </a:p>
        </p:txBody>
      </p:sp>
      <p:sp>
        <p:nvSpPr>
          <p:cNvPr id="3" name="Content Placeholder 2">
            <a:extLst>
              <a:ext uri="{FF2B5EF4-FFF2-40B4-BE49-F238E27FC236}">
                <a16:creationId xmlns:a16="http://schemas.microsoft.com/office/drawing/2014/main" id="{1F92EB09-7611-4907-95BB-48AFAA5C6350}"/>
              </a:ext>
            </a:extLst>
          </p:cNvPr>
          <p:cNvSpPr>
            <a:spLocks noGrp="1"/>
          </p:cNvSpPr>
          <p:nvPr>
            <p:ph idx="1"/>
          </p:nvPr>
        </p:nvSpPr>
        <p:spPr>
          <a:xfrm>
            <a:off x="457200" y="3698578"/>
            <a:ext cx="8229600" cy="2427585"/>
          </a:xfrm>
        </p:spPr>
        <p:txBody>
          <a:bodyPr/>
          <a:lstStyle/>
          <a:p>
            <a:pPr marL="0" indent="0" algn="ctr">
              <a:buNone/>
            </a:pPr>
            <a:r>
              <a:rPr lang="en-US" dirty="0">
                <a:solidFill>
                  <a:srgbClr val="FF0000"/>
                </a:solidFill>
              </a:rPr>
              <a:t>What information do you think might be important to model bonds?</a:t>
            </a:r>
          </a:p>
        </p:txBody>
      </p:sp>
    </p:spTree>
    <p:extLst>
      <p:ext uri="{BB962C8B-B14F-4D97-AF65-F5344CB8AC3E}">
        <p14:creationId xmlns:p14="http://schemas.microsoft.com/office/powerpoint/2010/main" val="2045148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Image result for vacancy break bo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52400"/>
            <a:ext cx="4495800" cy="3311823"/>
          </a:xfrm>
          <a:prstGeom prst="rect">
            <a:avLst/>
          </a:prstGeom>
          <a:noFill/>
          <a:extLst>
            <a:ext uri="{909E8E84-426E-40DD-AFC4-6F175D3DCCD1}">
              <a14:hiddenFill xmlns:a14="http://schemas.microsoft.com/office/drawing/2010/main">
                <a:solidFill>
                  <a:srgbClr val="FFFFFF"/>
                </a:solidFill>
              </a14:hiddenFill>
            </a:ext>
          </a:extLst>
        </p:spPr>
      </p:pic>
      <p:sp>
        <p:nvSpPr>
          <p:cNvPr id="12291" name="Title 3"/>
          <p:cNvSpPr>
            <a:spLocks noGrp="1"/>
          </p:cNvSpPr>
          <p:nvPr>
            <p:ph type="title"/>
          </p:nvPr>
        </p:nvSpPr>
        <p:spPr>
          <a:xfrm>
            <a:off x="5334000" y="274638"/>
            <a:ext cx="3352800" cy="1143000"/>
          </a:xfrm>
        </p:spPr>
        <p:txBody>
          <a:bodyPr>
            <a:normAutofit fontScale="90000"/>
          </a:bodyPr>
          <a:lstStyle/>
          <a:p>
            <a:r>
              <a:rPr lang="en-US" dirty="0"/>
              <a:t>Modeling Vacancies</a:t>
            </a:r>
          </a:p>
        </p:txBody>
      </p:sp>
      <p:sp>
        <p:nvSpPr>
          <p:cNvPr id="9" name="Content Placeholder 8"/>
          <p:cNvSpPr>
            <a:spLocks noGrp="1"/>
          </p:cNvSpPr>
          <p:nvPr>
            <p:ph idx="1"/>
          </p:nvPr>
        </p:nvSpPr>
        <p:spPr>
          <a:xfrm>
            <a:off x="-347091" y="2667000"/>
            <a:ext cx="9491091" cy="5257800"/>
          </a:xfrm>
          <a:solidFill>
            <a:schemeClr val="bg1"/>
          </a:solidFill>
        </p:spPr>
        <p:txBody>
          <a:bodyPr>
            <a:normAutofit/>
          </a:bodyPr>
          <a:lstStyle/>
          <a:p>
            <a:pPr lvl="1">
              <a:defRPr/>
            </a:pPr>
            <a:r>
              <a:rPr lang="en-US" dirty="0"/>
              <a:t>Vacancies modeled by considering the energy </a:t>
            </a:r>
            <a:r>
              <a:rPr lang="en-US" dirty="0" err="1"/>
              <a:t>E</a:t>
            </a:r>
            <a:r>
              <a:rPr lang="en-US" baseline="-25000" dirty="0" err="1"/>
              <a:t>v</a:t>
            </a:r>
            <a:r>
              <a:rPr lang="en-US" dirty="0"/>
              <a:t> required to break the bonds between an atom inside the crystal and its nearest neighbors</a:t>
            </a:r>
          </a:p>
        </p:txBody>
      </p:sp>
    </p:spTree>
    <p:extLst>
      <p:ext uri="{BB962C8B-B14F-4D97-AF65-F5344CB8AC3E}">
        <p14:creationId xmlns:p14="http://schemas.microsoft.com/office/powerpoint/2010/main" val="209850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Image result for vacancy break bo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52400"/>
            <a:ext cx="4495800" cy="3311823"/>
          </a:xfrm>
          <a:prstGeom prst="rect">
            <a:avLst/>
          </a:prstGeom>
          <a:noFill/>
          <a:extLst>
            <a:ext uri="{909E8E84-426E-40DD-AFC4-6F175D3DCCD1}">
              <a14:hiddenFill xmlns:a14="http://schemas.microsoft.com/office/drawing/2010/main">
                <a:solidFill>
                  <a:srgbClr val="FFFFFF"/>
                </a:solidFill>
              </a14:hiddenFill>
            </a:ext>
          </a:extLst>
        </p:spPr>
      </p:pic>
      <p:sp>
        <p:nvSpPr>
          <p:cNvPr id="12291" name="Title 3"/>
          <p:cNvSpPr>
            <a:spLocks noGrp="1"/>
          </p:cNvSpPr>
          <p:nvPr>
            <p:ph type="title"/>
          </p:nvPr>
        </p:nvSpPr>
        <p:spPr>
          <a:xfrm>
            <a:off x="5334000" y="274638"/>
            <a:ext cx="3352800" cy="1143000"/>
          </a:xfrm>
        </p:spPr>
        <p:txBody>
          <a:bodyPr>
            <a:normAutofit fontScale="90000"/>
          </a:bodyPr>
          <a:lstStyle/>
          <a:p>
            <a:r>
              <a:rPr lang="en-US" dirty="0"/>
              <a:t>Modeling Vacancies</a:t>
            </a:r>
          </a:p>
        </p:txBody>
      </p:sp>
      <p:sp>
        <p:nvSpPr>
          <p:cNvPr id="9" name="Content Placeholder 8"/>
          <p:cNvSpPr>
            <a:spLocks noGrp="1"/>
          </p:cNvSpPr>
          <p:nvPr>
            <p:ph idx="1"/>
          </p:nvPr>
        </p:nvSpPr>
        <p:spPr>
          <a:xfrm>
            <a:off x="-347091" y="2667000"/>
            <a:ext cx="9491091" cy="5257800"/>
          </a:xfrm>
          <a:solidFill>
            <a:schemeClr val="bg1"/>
          </a:solidFill>
        </p:spPr>
        <p:txBody>
          <a:bodyPr>
            <a:normAutofit/>
          </a:bodyPr>
          <a:lstStyle/>
          <a:p>
            <a:pPr lvl="1">
              <a:defRPr/>
            </a:pPr>
            <a:r>
              <a:rPr lang="en-US" dirty="0"/>
              <a:t>Vacancies modeled by considering the energy </a:t>
            </a:r>
            <a:r>
              <a:rPr lang="en-US" dirty="0" err="1"/>
              <a:t>E</a:t>
            </a:r>
            <a:r>
              <a:rPr lang="en-US" baseline="-25000" dirty="0" err="1"/>
              <a:t>v</a:t>
            </a:r>
            <a:r>
              <a:rPr lang="en-US" dirty="0"/>
              <a:t> required to break the bonds between an atom inside the crystal and its nearest neighbors</a:t>
            </a:r>
          </a:p>
          <a:p>
            <a:pPr lvl="1">
              <a:defRPr/>
            </a:pPr>
            <a:r>
              <a:rPr lang="en-US" dirty="0">
                <a:solidFill>
                  <a:srgbClr val="FF0000"/>
                </a:solidFill>
              </a:rPr>
              <a:t>Discussion: Compare the expected number of vacancies in an ionic material to a metal. </a:t>
            </a:r>
          </a:p>
          <a:p>
            <a:pPr marL="457200" lvl="1" indent="0">
              <a:buNone/>
              <a:defRPr/>
            </a:pPr>
            <a:endParaRPr lang="en-US" sz="2400" dirty="0">
              <a:solidFill>
                <a:srgbClr val="7030A0"/>
              </a:solidFill>
            </a:endParaRPr>
          </a:p>
        </p:txBody>
      </p:sp>
    </p:spTree>
    <p:extLst>
      <p:ext uri="{BB962C8B-B14F-4D97-AF65-F5344CB8AC3E}">
        <p14:creationId xmlns:p14="http://schemas.microsoft.com/office/powerpoint/2010/main" val="205367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Image result for vacancy break bo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52400"/>
            <a:ext cx="4495800" cy="3311823"/>
          </a:xfrm>
          <a:prstGeom prst="rect">
            <a:avLst/>
          </a:prstGeom>
          <a:noFill/>
          <a:extLst>
            <a:ext uri="{909E8E84-426E-40DD-AFC4-6F175D3DCCD1}">
              <a14:hiddenFill xmlns:a14="http://schemas.microsoft.com/office/drawing/2010/main">
                <a:solidFill>
                  <a:srgbClr val="FFFFFF"/>
                </a:solidFill>
              </a14:hiddenFill>
            </a:ext>
          </a:extLst>
        </p:spPr>
      </p:pic>
      <p:sp>
        <p:nvSpPr>
          <p:cNvPr id="12291" name="Title 3"/>
          <p:cNvSpPr>
            <a:spLocks noGrp="1"/>
          </p:cNvSpPr>
          <p:nvPr>
            <p:ph type="title"/>
          </p:nvPr>
        </p:nvSpPr>
        <p:spPr>
          <a:xfrm>
            <a:off x="5334000" y="274638"/>
            <a:ext cx="3352800" cy="1143000"/>
          </a:xfrm>
        </p:spPr>
        <p:txBody>
          <a:bodyPr>
            <a:normAutofit fontScale="90000"/>
          </a:bodyPr>
          <a:lstStyle/>
          <a:p>
            <a:r>
              <a:rPr lang="en-US" dirty="0"/>
              <a:t>Modeling Vacancies</a:t>
            </a:r>
          </a:p>
        </p:txBody>
      </p:sp>
      <p:sp>
        <p:nvSpPr>
          <p:cNvPr id="9" name="Content Placeholder 8"/>
          <p:cNvSpPr>
            <a:spLocks noGrp="1"/>
          </p:cNvSpPr>
          <p:nvPr>
            <p:ph idx="1"/>
          </p:nvPr>
        </p:nvSpPr>
        <p:spPr>
          <a:xfrm>
            <a:off x="-347091" y="2667000"/>
            <a:ext cx="9491091" cy="5257800"/>
          </a:xfrm>
          <a:solidFill>
            <a:schemeClr val="bg1"/>
          </a:solidFill>
        </p:spPr>
        <p:txBody>
          <a:bodyPr>
            <a:normAutofit/>
          </a:bodyPr>
          <a:lstStyle/>
          <a:p>
            <a:pPr lvl="1">
              <a:defRPr/>
            </a:pPr>
            <a:r>
              <a:rPr lang="en-US" dirty="0"/>
              <a:t>Vacancies modeled by considering the energy </a:t>
            </a:r>
            <a:r>
              <a:rPr lang="en-US" dirty="0" err="1"/>
              <a:t>E</a:t>
            </a:r>
            <a:r>
              <a:rPr lang="en-US" baseline="-25000" dirty="0" err="1"/>
              <a:t>v</a:t>
            </a:r>
            <a:r>
              <a:rPr lang="en-US" dirty="0"/>
              <a:t> required to break the bonds between an atom inside the crystal and its nearest neighbors</a:t>
            </a:r>
          </a:p>
          <a:p>
            <a:pPr lvl="1">
              <a:defRPr/>
            </a:pPr>
            <a:r>
              <a:rPr lang="en-US" dirty="0">
                <a:solidFill>
                  <a:srgbClr val="FF0000"/>
                </a:solidFill>
              </a:rPr>
              <a:t>Discussion: Compare the expected number of vacancies in an ionic material to a metal. </a:t>
            </a:r>
          </a:p>
          <a:p>
            <a:pPr lvl="1">
              <a:defRPr/>
            </a:pPr>
            <a:r>
              <a:rPr lang="en-US" dirty="0">
                <a:solidFill>
                  <a:srgbClr val="7030A0"/>
                </a:solidFill>
              </a:rPr>
              <a:t>Vacancies in ionic materials tend to come in pairs </a:t>
            </a:r>
            <a:r>
              <a:rPr lang="en-US" sz="2400" dirty="0">
                <a:solidFill>
                  <a:srgbClr val="7030A0"/>
                </a:solidFill>
              </a:rPr>
              <a:t>(neutrality)</a:t>
            </a:r>
          </a:p>
        </p:txBody>
      </p:sp>
    </p:spTree>
    <p:extLst>
      <p:ext uri="{BB962C8B-B14F-4D97-AF65-F5344CB8AC3E}">
        <p14:creationId xmlns:p14="http://schemas.microsoft.com/office/powerpoint/2010/main" val="262853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Image result for vacancy break bo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52400"/>
            <a:ext cx="4495800" cy="3311823"/>
          </a:xfrm>
          <a:prstGeom prst="rect">
            <a:avLst/>
          </a:prstGeom>
          <a:noFill/>
          <a:extLst>
            <a:ext uri="{909E8E84-426E-40DD-AFC4-6F175D3DCCD1}">
              <a14:hiddenFill xmlns:a14="http://schemas.microsoft.com/office/drawing/2010/main">
                <a:solidFill>
                  <a:srgbClr val="FFFFFF"/>
                </a:solidFill>
              </a14:hiddenFill>
            </a:ext>
          </a:extLst>
        </p:spPr>
      </p:pic>
      <p:sp>
        <p:nvSpPr>
          <p:cNvPr id="12291" name="Title 3"/>
          <p:cNvSpPr>
            <a:spLocks noGrp="1"/>
          </p:cNvSpPr>
          <p:nvPr>
            <p:ph type="title"/>
          </p:nvPr>
        </p:nvSpPr>
        <p:spPr>
          <a:xfrm>
            <a:off x="5334000" y="274638"/>
            <a:ext cx="3352800" cy="1143000"/>
          </a:xfrm>
        </p:spPr>
        <p:txBody>
          <a:bodyPr>
            <a:normAutofit fontScale="90000"/>
          </a:bodyPr>
          <a:lstStyle/>
          <a:p>
            <a:r>
              <a:rPr lang="en-US" dirty="0"/>
              <a:t>Modeling Vacancies</a:t>
            </a:r>
          </a:p>
        </p:txBody>
      </p:sp>
      <p:sp>
        <p:nvSpPr>
          <p:cNvPr id="9" name="Content Placeholder 8"/>
          <p:cNvSpPr>
            <a:spLocks noGrp="1"/>
          </p:cNvSpPr>
          <p:nvPr>
            <p:ph idx="1"/>
          </p:nvPr>
        </p:nvSpPr>
        <p:spPr>
          <a:xfrm>
            <a:off x="-347091" y="2667000"/>
            <a:ext cx="9491091" cy="5257800"/>
          </a:xfrm>
          <a:solidFill>
            <a:schemeClr val="bg1"/>
          </a:solidFill>
        </p:spPr>
        <p:txBody>
          <a:bodyPr>
            <a:normAutofit/>
          </a:bodyPr>
          <a:lstStyle/>
          <a:p>
            <a:pPr lvl="1">
              <a:defRPr/>
            </a:pPr>
            <a:r>
              <a:rPr lang="en-US" dirty="0"/>
              <a:t>Vacancies modeled by considering the energy </a:t>
            </a:r>
            <a:r>
              <a:rPr lang="en-US" dirty="0" err="1"/>
              <a:t>E</a:t>
            </a:r>
            <a:r>
              <a:rPr lang="en-US" baseline="-25000" dirty="0" err="1"/>
              <a:t>v</a:t>
            </a:r>
            <a:r>
              <a:rPr lang="en-US" dirty="0"/>
              <a:t> required to break the bonds between an atom inside the crystal and its nearest neighbors</a:t>
            </a:r>
          </a:p>
          <a:p>
            <a:pPr lvl="1">
              <a:defRPr/>
            </a:pPr>
            <a:r>
              <a:rPr lang="en-US" dirty="0">
                <a:solidFill>
                  <a:srgbClr val="FF0000"/>
                </a:solidFill>
              </a:rPr>
              <a:t>Discussion: Compare the expected number of vacancies in an ionic material to a metal. </a:t>
            </a:r>
          </a:p>
          <a:p>
            <a:pPr lvl="1">
              <a:defRPr/>
            </a:pPr>
            <a:r>
              <a:rPr lang="en-US" dirty="0">
                <a:solidFill>
                  <a:srgbClr val="7030A0"/>
                </a:solidFill>
              </a:rPr>
              <a:t>Vacancies in ionic materials tend to come in pairs </a:t>
            </a:r>
            <a:r>
              <a:rPr lang="en-US" sz="2400" dirty="0">
                <a:solidFill>
                  <a:srgbClr val="7030A0"/>
                </a:solidFill>
              </a:rPr>
              <a:t>(neutrality)</a:t>
            </a:r>
          </a:p>
          <a:p>
            <a:pPr lvl="1">
              <a:defRPr/>
            </a:pPr>
            <a:r>
              <a:rPr lang="en-US" dirty="0"/>
              <a:t>Number of vacancies n = N exp (-</a:t>
            </a:r>
            <a:r>
              <a:rPr lang="en-US" dirty="0" err="1"/>
              <a:t>E</a:t>
            </a:r>
            <a:r>
              <a:rPr lang="en-US" baseline="-25000" dirty="0" err="1"/>
              <a:t>v</a:t>
            </a:r>
            <a:r>
              <a:rPr lang="en-US" dirty="0"/>
              <a:t>/</a:t>
            </a:r>
            <a:r>
              <a:rPr lang="en-US" dirty="0" err="1"/>
              <a:t>k</a:t>
            </a:r>
            <a:r>
              <a:rPr lang="en-US" baseline="-25000" dirty="0" err="1"/>
              <a:t>B</a:t>
            </a:r>
            <a:r>
              <a:rPr lang="en-US" dirty="0" err="1"/>
              <a:t>T</a:t>
            </a:r>
            <a:r>
              <a:rPr lang="en-US" dirty="0"/>
              <a:t>) where 		N= number of lattice sites, k</a:t>
            </a:r>
            <a:r>
              <a:rPr lang="en-US" baseline="-25000" dirty="0"/>
              <a:t>B</a:t>
            </a:r>
            <a:r>
              <a:rPr lang="en-US" dirty="0"/>
              <a:t> is Boltzmann’s constant</a:t>
            </a:r>
          </a:p>
        </p:txBody>
      </p:sp>
    </p:spTree>
    <p:extLst>
      <p:ext uri="{BB962C8B-B14F-4D97-AF65-F5344CB8AC3E}">
        <p14:creationId xmlns:p14="http://schemas.microsoft.com/office/powerpoint/2010/main" val="337737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Image result for vacancy break bo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52400"/>
            <a:ext cx="4495800" cy="3311823"/>
          </a:xfrm>
          <a:prstGeom prst="rect">
            <a:avLst/>
          </a:prstGeom>
          <a:noFill/>
          <a:extLst>
            <a:ext uri="{909E8E84-426E-40DD-AFC4-6F175D3DCCD1}">
              <a14:hiddenFill xmlns:a14="http://schemas.microsoft.com/office/drawing/2010/main">
                <a:solidFill>
                  <a:srgbClr val="FFFFFF"/>
                </a:solidFill>
              </a14:hiddenFill>
            </a:ext>
          </a:extLst>
        </p:spPr>
      </p:pic>
      <p:sp>
        <p:nvSpPr>
          <p:cNvPr id="12291" name="Title 3"/>
          <p:cNvSpPr>
            <a:spLocks noGrp="1"/>
          </p:cNvSpPr>
          <p:nvPr>
            <p:ph type="title"/>
          </p:nvPr>
        </p:nvSpPr>
        <p:spPr>
          <a:xfrm>
            <a:off x="5334000" y="274638"/>
            <a:ext cx="3352800" cy="1143000"/>
          </a:xfrm>
        </p:spPr>
        <p:txBody>
          <a:bodyPr>
            <a:normAutofit fontScale="90000"/>
          </a:bodyPr>
          <a:lstStyle/>
          <a:p>
            <a:r>
              <a:rPr lang="en-US" dirty="0"/>
              <a:t>Modeling Vacancies</a:t>
            </a:r>
          </a:p>
        </p:txBody>
      </p:sp>
      <p:sp>
        <p:nvSpPr>
          <p:cNvPr id="9" name="Content Placeholder 8"/>
          <p:cNvSpPr>
            <a:spLocks noGrp="1"/>
          </p:cNvSpPr>
          <p:nvPr>
            <p:ph idx="1"/>
          </p:nvPr>
        </p:nvSpPr>
        <p:spPr>
          <a:xfrm>
            <a:off x="-347091" y="2667000"/>
            <a:ext cx="9491091" cy="5257800"/>
          </a:xfrm>
          <a:solidFill>
            <a:schemeClr val="bg1"/>
          </a:solidFill>
        </p:spPr>
        <p:txBody>
          <a:bodyPr>
            <a:normAutofit/>
          </a:bodyPr>
          <a:lstStyle/>
          <a:p>
            <a:pPr lvl="1">
              <a:defRPr/>
            </a:pPr>
            <a:r>
              <a:rPr lang="en-US" dirty="0"/>
              <a:t>Vacancies modeled by considering the energy </a:t>
            </a:r>
            <a:r>
              <a:rPr lang="en-US" dirty="0" err="1"/>
              <a:t>E</a:t>
            </a:r>
            <a:r>
              <a:rPr lang="en-US" baseline="-25000" dirty="0" err="1"/>
              <a:t>v</a:t>
            </a:r>
            <a:r>
              <a:rPr lang="en-US" dirty="0"/>
              <a:t> required to break the bonds between an atom inside the crystal and its nearest neighbors</a:t>
            </a:r>
          </a:p>
          <a:p>
            <a:pPr lvl="1">
              <a:defRPr/>
            </a:pPr>
            <a:r>
              <a:rPr lang="en-US" dirty="0">
                <a:solidFill>
                  <a:srgbClr val="FF0000"/>
                </a:solidFill>
              </a:rPr>
              <a:t>Discussion: Compare the expected number of vacancies in an ionic material to a metal. </a:t>
            </a:r>
          </a:p>
          <a:p>
            <a:pPr lvl="1">
              <a:defRPr/>
            </a:pPr>
            <a:r>
              <a:rPr lang="en-US" dirty="0">
                <a:solidFill>
                  <a:srgbClr val="7030A0"/>
                </a:solidFill>
              </a:rPr>
              <a:t>Vacancies in ionic materials tend to come in pairs </a:t>
            </a:r>
            <a:r>
              <a:rPr lang="en-US" sz="2400" dirty="0">
                <a:solidFill>
                  <a:srgbClr val="7030A0"/>
                </a:solidFill>
              </a:rPr>
              <a:t>(neutrality)</a:t>
            </a:r>
          </a:p>
          <a:p>
            <a:pPr lvl="1">
              <a:defRPr/>
            </a:pPr>
            <a:r>
              <a:rPr lang="en-US" dirty="0"/>
              <a:t>Number of vacancies n = N </a:t>
            </a:r>
            <a:r>
              <a:rPr lang="en-US" dirty="0" err="1"/>
              <a:t>exp</a:t>
            </a:r>
            <a:r>
              <a:rPr lang="en-US" dirty="0"/>
              <a:t> (-</a:t>
            </a:r>
            <a:r>
              <a:rPr lang="en-US" dirty="0" err="1"/>
              <a:t>E</a:t>
            </a:r>
            <a:r>
              <a:rPr lang="en-US" baseline="-25000" dirty="0" err="1"/>
              <a:t>v</a:t>
            </a:r>
            <a:r>
              <a:rPr lang="en-US" dirty="0"/>
              <a:t>/</a:t>
            </a:r>
            <a:r>
              <a:rPr lang="en-US" dirty="0" err="1"/>
              <a:t>k</a:t>
            </a:r>
            <a:r>
              <a:rPr lang="en-US" baseline="-25000" dirty="0" err="1"/>
              <a:t>B</a:t>
            </a:r>
            <a:r>
              <a:rPr lang="en-US" dirty="0" err="1"/>
              <a:t>T</a:t>
            </a:r>
            <a:r>
              <a:rPr lang="en-US" dirty="0"/>
              <a:t>) where 		N= number of lattice sites, k</a:t>
            </a:r>
            <a:r>
              <a:rPr lang="en-US" baseline="-25000" dirty="0"/>
              <a:t>B</a:t>
            </a:r>
            <a:r>
              <a:rPr lang="en-US" dirty="0"/>
              <a:t> is Boltzmann’s constant</a:t>
            </a:r>
          </a:p>
          <a:p>
            <a:pPr lvl="1">
              <a:defRPr/>
            </a:pPr>
            <a:r>
              <a:rPr lang="en-US" dirty="0" err="1"/>
              <a:t>Frenkel</a:t>
            </a:r>
            <a:r>
              <a:rPr lang="en-US" dirty="0"/>
              <a:t> changes factor of ½ and N to </a:t>
            </a:r>
            <a:r>
              <a:rPr lang="en-US" dirty="0">
                <a:sym typeface="Symbol" panose="05050102010706020507" pitchFamily="18" charset="2"/>
              </a:rPr>
              <a:t>N</a:t>
            </a:r>
            <a:r>
              <a:rPr lang="en-US" dirty="0">
                <a:solidFill>
                  <a:srgbClr val="7030A0"/>
                </a:solidFill>
                <a:sym typeface="Symbol" panose="05050102010706020507" pitchFamily="18" charset="2"/>
              </a:rPr>
              <a:t>N’</a:t>
            </a:r>
            <a:r>
              <a:rPr lang="en-US" dirty="0">
                <a:sym typeface="Symbol" panose="05050102010706020507" pitchFamily="18" charset="2"/>
              </a:rPr>
              <a:t>, </a:t>
            </a:r>
            <a:r>
              <a:rPr lang="en-US" sz="2500" dirty="0">
                <a:solidFill>
                  <a:srgbClr val="7030A0"/>
                </a:solidFill>
                <a:sym typeface="Symbol" panose="05050102010706020507" pitchFamily="18" charset="2"/>
              </a:rPr>
              <a:t>interstitial sites N’</a:t>
            </a:r>
            <a:endParaRPr lang="en-US" sz="2500" dirty="0">
              <a:solidFill>
                <a:srgbClr val="7030A0"/>
              </a:solidFill>
            </a:endParaRPr>
          </a:p>
        </p:txBody>
      </p:sp>
      <p:pic>
        <p:nvPicPr>
          <p:cNvPr id="3" name="Picture 2">
            <a:extLst>
              <a:ext uri="{FF2B5EF4-FFF2-40B4-BE49-F238E27FC236}">
                <a16:creationId xmlns:a16="http://schemas.microsoft.com/office/drawing/2014/main" id="{7A4F8B15-B066-42A7-9A01-56AF96CBD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879601"/>
            <a:ext cx="4571999" cy="3047999"/>
          </a:xfrm>
          <a:prstGeom prst="rect">
            <a:avLst/>
          </a:prstGeom>
        </p:spPr>
      </p:pic>
    </p:spTree>
    <p:extLst>
      <p:ext uri="{BB962C8B-B14F-4D97-AF65-F5344CB8AC3E}">
        <p14:creationId xmlns:p14="http://schemas.microsoft.com/office/powerpoint/2010/main" val="46166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8B4144-2566-4BD0-8E84-913DE3FAFA3A}"/>
              </a:ext>
            </a:extLst>
          </p:cNvPr>
          <p:cNvPicPr>
            <a:picLocks noChangeAspect="1"/>
          </p:cNvPicPr>
          <p:nvPr/>
        </p:nvPicPr>
        <p:blipFill>
          <a:blip r:embed="rId3"/>
          <a:stretch>
            <a:fillRect/>
          </a:stretch>
        </p:blipFill>
        <p:spPr>
          <a:xfrm>
            <a:off x="6096000" y="1178491"/>
            <a:ext cx="2895600" cy="2604096"/>
          </a:xfrm>
          <a:prstGeom prst="rect">
            <a:avLst/>
          </a:prstGeom>
        </p:spPr>
      </p:pic>
      <p:sp>
        <p:nvSpPr>
          <p:cNvPr id="2" name="Title 1">
            <a:extLst>
              <a:ext uri="{FF2B5EF4-FFF2-40B4-BE49-F238E27FC236}">
                <a16:creationId xmlns:a16="http://schemas.microsoft.com/office/drawing/2014/main" id="{F80E84BD-5C5F-4F24-87C8-D11142373584}"/>
              </a:ext>
            </a:extLst>
          </p:cNvPr>
          <p:cNvSpPr>
            <a:spLocks noGrp="1"/>
          </p:cNvSpPr>
          <p:nvPr>
            <p:ph type="title"/>
          </p:nvPr>
        </p:nvSpPr>
        <p:spPr>
          <a:xfrm>
            <a:off x="228600" y="28184"/>
            <a:ext cx="8686800" cy="1143000"/>
          </a:xfrm>
        </p:spPr>
        <p:txBody>
          <a:bodyPr>
            <a:normAutofit fontScale="90000"/>
          </a:bodyPr>
          <a:lstStyle/>
          <a:p>
            <a:r>
              <a:rPr lang="en-US" dirty="0"/>
              <a:t>Where would you expect an interstitial to go in a lattice with a one atom basis?</a:t>
            </a:r>
          </a:p>
        </p:txBody>
      </p:sp>
      <p:pic>
        <p:nvPicPr>
          <p:cNvPr id="7" name="Picture 6">
            <a:extLst>
              <a:ext uri="{FF2B5EF4-FFF2-40B4-BE49-F238E27FC236}">
                <a16:creationId xmlns:a16="http://schemas.microsoft.com/office/drawing/2014/main" id="{2A6316D2-40AA-4B17-953F-CFD5A5C8A5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84" y="2597417"/>
            <a:ext cx="5715000" cy="2667000"/>
          </a:xfrm>
          <a:prstGeom prst="rect">
            <a:avLst/>
          </a:prstGeom>
        </p:spPr>
      </p:pic>
      <p:pic>
        <p:nvPicPr>
          <p:cNvPr id="8" name="Picture 7">
            <a:extLst>
              <a:ext uri="{FF2B5EF4-FFF2-40B4-BE49-F238E27FC236}">
                <a16:creationId xmlns:a16="http://schemas.microsoft.com/office/drawing/2014/main" id="{3C9DAB06-FC8E-47A0-B8BB-AC2A6FC1C68E}"/>
              </a:ext>
            </a:extLst>
          </p:cNvPr>
          <p:cNvPicPr>
            <a:picLocks noChangeAspect="1"/>
          </p:cNvPicPr>
          <p:nvPr/>
        </p:nvPicPr>
        <p:blipFill>
          <a:blip r:embed="rId5"/>
          <a:stretch>
            <a:fillRect/>
          </a:stretch>
        </p:blipFill>
        <p:spPr>
          <a:xfrm>
            <a:off x="6248400" y="3922186"/>
            <a:ext cx="2643187" cy="2790031"/>
          </a:xfrm>
          <a:prstGeom prst="rect">
            <a:avLst/>
          </a:prstGeom>
        </p:spPr>
      </p:pic>
      <p:sp>
        <p:nvSpPr>
          <p:cNvPr id="10" name="TextBox 9">
            <a:extLst>
              <a:ext uri="{FF2B5EF4-FFF2-40B4-BE49-F238E27FC236}">
                <a16:creationId xmlns:a16="http://schemas.microsoft.com/office/drawing/2014/main" id="{29196A15-C653-4111-817D-DA291912DA8A}"/>
              </a:ext>
            </a:extLst>
          </p:cNvPr>
          <p:cNvSpPr txBox="1"/>
          <p:nvPr/>
        </p:nvSpPr>
        <p:spPr>
          <a:xfrm>
            <a:off x="8343900" y="3605908"/>
            <a:ext cx="1600200" cy="461665"/>
          </a:xfrm>
          <a:prstGeom prst="rect">
            <a:avLst/>
          </a:prstGeom>
          <a:noFill/>
        </p:spPr>
        <p:txBody>
          <a:bodyPr wrap="square" rtlCol="0">
            <a:spAutoFit/>
          </a:bodyPr>
          <a:lstStyle/>
          <a:p>
            <a:r>
              <a:rPr lang="en-US" sz="2400" dirty="0"/>
              <a:t>FCC</a:t>
            </a:r>
          </a:p>
        </p:txBody>
      </p:sp>
      <p:sp>
        <p:nvSpPr>
          <p:cNvPr id="12" name="Rectangle 11">
            <a:extLst>
              <a:ext uri="{FF2B5EF4-FFF2-40B4-BE49-F238E27FC236}">
                <a16:creationId xmlns:a16="http://schemas.microsoft.com/office/drawing/2014/main" id="{074F5EB0-455C-4F11-B2E8-03D9AC232075}"/>
              </a:ext>
            </a:extLst>
          </p:cNvPr>
          <p:cNvSpPr/>
          <p:nvPr/>
        </p:nvSpPr>
        <p:spPr>
          <a:xfrm>
            <a:off x="62584" y="5006876"/>
            <a:ext cx="4572000" cy="2308324"/>
          </a:xfrm>
          <a:prstGeom prst="rect">
            <a:avLst/>
          </a:prstGeom>
        </p:spPr>
        <p:txBody>
          <a:bodyPr>
            <a:spAutoFit/>
          </a:bodyPr>
          <a:lstStyle/>
          <a:p>
            <a:pPr algn="ctr"/>
            <a:r>
              <a:rPr lang="en-US" sz="2400" dirty="0"/>
              <a:t>YouTube videos to further explain:</a:t>
            </a:r>
            <a:endParaRPr lang="en-US" sz="2400" dirty="0">
              <a:hlinkClick r:id="rId6"/>
            </a:endParaRPr>
          </a:p>
          <a:p>
            <a:pPr algn="ctr"/>
            <a:r>
              <a:rPr lang="en-US" sz="2400" dirty="0">
                <a:hlinkClick r:id="rId6"/>
              </a:rPr>
              <a:t>https://www.youtube.com/watch?v=4AW9PFWaMcQ</a:t>
            </a:r>
            <a:endParaRPr lang="en-US" sz="2400" dirty="0"/>
          </a:p>
          <a:p>
            <a:pPr algn="ctr"/>
            <a:r>
              <a:rPr lang="en-US" sz="2400" dirty="0">
                <a:hlinkClick r:id="rId7"/>
              </a:rPr>
              <a:t>https://www.youtube.com/watch?v=ZuWMA8JvgjM</a:t>
            </a:r>
            <a:endParaRPr lang="en-US" sz="2400" dirty="0"/>
          </a:p>
          <a:p>
            <a:pPr algn="ctr"/>
            <a:endParaRPr lang="en-US" sz="2400" dirty="0"/>
          </a:p>
        </p:txBody>
      </p:sp>
    </p:spTree>
    <p:extLst>
      <p:ext uri="{BB962C8B-B14F-4D97-AF65-F5344CB8AC3E}">
        <p14:creationId xmlns:p14="http://schemas.microsoft.com/office/powerpoint/2010/main" val="271413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19573"/>
            <a:ext cx="8670104" cy="4525963"/>
          </a:xfrm>
        </p:spPr>
        <p:txBody>
          <a:bodyPr/>
          <a:lstStyle/>
          <a:p>
            <a:pPr marL="0" indent="0">
              <a:buNone/>
            </a:pPr>
            <a:r>
              <a:rPr lang="en-US" dirty="0"/>
              <a:t>has a variety of applications</a:t>
            </a:r>
          </a:p>
          <a:p>
            <a:r>
              <a:rPr lang="en-US" dirty="0"/>
              <a:t>If you get a sheet of aluminum (1 ft x 1 ft by .5 inch), what will be the </a:t>
            </a:r>
            <a:r>
              <a:rPr lang="en-US" b="1" dirty="0">
                <a:solidFill>
                  <a:srgbClr val="FF0000"/>
                </a:solidFill>
              </a:rPr>
              <a:t>total number of aluminum atoms</a:t>
            </a:r>
            <a:r>
              <a:rPr lang="en-US" dirty="0"/>
              <a:t> at 20</a:t>
            </a:r>
            <a:r>
              <a:rPr lang="en-US" dirty="0">
                <a:sym typeface="Symbol" panose="05050102010706020507" pitchFamily="18" charset="2"/>
              </a:rPr>
              <a:t></a:t>
            </a:r>
            <a:r>
              <a:rPr lang="en-US" dirty="0"/>
              <a:t>C and approximate the </a:t>
            </a:r>
            <a:r>
              <a:rPr lang="en-US" b="1" dirty="0">
                <a:solidFill>
                  <a:srgbClr val="FF0000"/>
                </a:solidFill>
              </a:rPr>
              <a:t>number of vacancies</a:t>
            </a:r>
            <a:r>
              <a:rPr lang="en-US" dirty="0"/>
              <a:t> expected at 160, 200, 300 and 900K if the energy to create a vacancy is 0.75 eV? </a:t>
            </a:r>
          </a:p>
        </p:txBody>
      </p:sp>
      <p:pic>
        <p:nvPicPr>
          <p:cNvPr id="203778" name="Picture 2" descr="Metal and Alloy Plate &amp; Co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 y="-20558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15139" y="4448907"/>
            <a:ext cx="2657540" cy="2481734"/>
          </a:xfrm>
          <a:prstGeom prst="rect">
            <a:avLst/>
          </a:prstGeom>
        </p:spPr>
      </p:pic>
      <p:pic>
        <p:nvPicPr>
          <p:cNvPr id="6" name="Picture 5"/>
          <p:cNvPicPr>
            <a:picLocks noChangeAspect="1"/>
          </p:cNvPicPr>
          <p:nvPr/>
        </p:nvPicPr>
        <p:blipFill>
          <a:blip r:embed="rId5"/>
          <a:stretch>
            <a:fillRect/>
          </a:stretch>
        </p:blipFill>
        <p:spPr>
          <a:xfrm>
            <a:off x="6038088" y="7652"/>
            <a:ext cx="3124200" cy="1958261"/>
          </a:xfrm>
          <a:prstGeom prst="rect">
            <a:avLst/>
          </a:prstGeom>
        </p:spPr>
      </p:pic>
      <p:pic>
        <p:nvPicPr>
          <p:cNvPr id="7" name="Picture 6"/>
          <p:cNvPicPr>
            <a:picLocks noChangeAspect="1"/>
          </p:cNvPicPr>
          <p:nvPr/>
        </p:nvPicPr>
        <p:blipFill>
          <a:blip r:embed="rId6"/>
          <a:stretch>
            <a:fillRect/>
          </a:stretch>
        </p:blipFill>
        <p:spPr>
          <a:xfrm>
            <a:off x="4820480" y="4455683"/>
            <a:ext cx="2415653" cy="2386074"/>
          </a:xfrm>
          <a:prstGeom prst="rect">
            <a:avLst/>
          </a:prstGeom>
        </p:spPr>
      </p:pic>
      <p:pic>
        <p:nvPicPr>
          <p:cNvPr id="8" name="Picture 7"/>
          <p:cNvPicPr>
            <a:picLocks noChangeAspect="1"/>
          </p:cNvPicPr>
          <p:nvPr/>
        </p:nvPicPr>
        <p:blipFill>
          <a:blip r:embed="rId7"/>
          <a:stretch>
            <a:fillRect/>
          </a:stretch>
        </p:blipFill>
        <p:spPr>
          <a:xfrm>
            <a:off x="7331612" y="4448907"/>
            <a:ext cx="1888588" cy="1266093"/>
          </a:xfrm>
          <a:prstGeom prst="rect">
            <a:avLst/>
          </a:prstGeom>
        </p:spPr>
      </p:pic>
      <p:pic>
        <p:nvPicPr>
          <p:cNvPr id="9" name="Picture 8"/>
          <p:cNvPicPr>
            <a:picLocks noChangeAspect="1"/>
          </p:cNvPicPr>
          <p:nvPr/>
        </p:nvPicPr>
        <p:blipFill>
          <a:blip r:embed="rId8"/>
          <a:stretch>
            <a:fillRect/>
          </a:stretch>
        </p:blipFill>
        <p:spPr>
          <a:xfrm>
            <a:off x="2965830" y="4428795"/>
            <a:ext cx="1790671" cy="2429205"/>
          </a:xfrm>
          <a:prstGeom prst="rect">
            <a:avLst/>
          </a:prstGeom>
        </p:spPr>
      </p:pic>
      <p:pic>
        <p:nvPicPr>
          <p:cNvPr id="10" name="Picture 9"/>
          <p:cNvPicPr>
            <a:picLocks noChangeAspect="1"/>
          </p:cNvPicPr>
          <p:nvPr/>
        </p:nvPicPr>
        <p:blipFill>
          <a:blip r:embed="rId9"/>
          <a:stretch>
            <a:fillRect/>
          </a:stretch>
        </p:blipFill>
        <p:spPr>
          <a:xfrm>
            <a:off x="7413636" y="5845536"/>
            <a:ext cx="1724142" cy="1112538"/>
          </a:xfrm>
          <a:prstGeom prst="rect">
            <a:avLst/>
          </a:prstGeom>
        </p:spPr>
      </p:pic>
      <p:sp>
        <p:nvSpPr>
          <p:cNvPr id="2" name="Title 1"/>
          <p:cNvSpPr>
            <a:spLocks noGrp="1"/>
          </p:cNvSpPr>
          <p:nvPr>
            <p:ph type="title"/>
          </p:nvPr>
        </p:nvSpPr>
        <p:spPr>
          <a:xfrm>
            <a:off x="996696" y="617332"/>
            <a:ext cx="7696200" cy="1143000"/>
          </a:xfrm>
        </p:spPr>
        <p:txBody>
          <a:bodyPr/>
          <a:lstStyle/>
          <a:p>
            <a:pPr algn="l"/>
            <a:r>
              <a:rPr lang="en-US" dirty="0"/>
              <a:t>High Purity Aluminum</a:t>
            </a:r>
          </a:p>
        </p:txBody>
      </p:sp>
      <p:pic>
        <p:nvPicPr>
          <p:cNvPr id="11" name="Picture 10">
            <a:extLst>
              <a:ext uri="{FF2B5EF4-FFF2-40B4-BE49-F238E27FC236}">
                <a16:creationId xmlns:a16="http://schemas.microsoft.com/office/drawing/2014/main" id="{97C48932-156D-805F-8718-3F5DE74AE1DF}"/>
              </a:ext>
            </a:extLst>
          </p:cNvPr>
          <p:cNvPicPr>
            <a:picLocks noChangeAspect="1"/>
          </p:cNvPicPr>
          <p:nvPr/>
        </p:nvPicPr>
        <p:blipFill>
          <a:blip r:embed="rId10"/>
          <a:stretch>
            <a:fillRect/>
          </a:stretch>
        </p:blipFill>
        <p:spPr>
          <a:xfrm>
            <a:off x="22217" y="4320902"/>
            <a:ext cx="3771299" cy="2609739"/>
          </a:xfrm>
          <a:prstGeom prst="rect">
            <a:avLst/>
          </a:prstGeom>
        </p:spPr>
      </p:pic>
    </p:spTree>
    <p:extLst>
      <p:ext uri="{BB962C8B-B14F-4D97-AF65-F5344CB8AC3E}">
        <p14:creationId xmlns:p14="http://schemas.microsoft.com/office/powerpoint/2010/main" val="130453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697" name="Object 2"/>
          <p:cNvGraphicFramePr>
            <a:graphicFrameLocks noChangeAspect="1"/>
          </p:cNvGraphicFramePr>
          <p:nvPr/>
        </p:nvGraphicFramePr>
        <p:xfrm>
          <a:off x="6051550" y="46038"/>
          <a:ext cx="3124200" cy="3314700"/>
        </p:xfrm>
        <a:graphic>
          <a:graphicData uri="http://schemas.openxmlformats.org/presentationml/2006/ole">
            <mc:AlternateContent xmlns:mc="http://schemas.openxmlformats.org/markup-compatibility/2006">
              <mc:Choice xmlns:v="urn:schemas-microsoft-com:vml" Requires="v">
                <p:oleObj name="Image" r:id="rId3" imgW="4990476" imgH="5295238" progId="Photoshop.Image.9">
                  <p:embed/>
                </p:oleObj>
              </mc:Choice>
              <mc:Fallback>
                <p:oleObj name="Image" r:id="rId3" imgW="4990476" imgH="5295238" progId="Photoshop.Image.9">
                  <p:embed/>
                  <p:pic>
                    <p:nvPicPr>
                      <p:cNvPr id="28569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550" y="46038"/>
                        <a:ext cx="31242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itle 1"/>
          <p:cNvSpPr>
            <a:spLocks noGrp="1"/>
          </p:cNvSpPr>
          <p:nvPr>
            <p:ph type="title"/>
          </p:nvPr>
        </p:nvSpPr>
        <p:spPr>
          <a:xfrm>
            <a:off x="3086894" y="274638"/>
            <a:ext cx="5599906" cy="1143000"/>
          </a:xfrm>
        </p:spPr>
        <p:txBody>
          <a:bodyPr/>
          <a:lstStyle/>
          <a:p>
            <a:pPr algn="l"/>
            <a:r>
              <a:rPr lang="en-US" dirty="0"/>
              <a:t>Dislocations</a:t>
            </a:r>
          </a:p>
        </p:txBody>
      </p:sp>
      <p:sp>
        <p:nvSpPr>
          <p:cNvPr id="3" name="Content Placeholder 2"/>
          <p:cNvSpPr>
            <a:spLocks noGrp="1"/>
          </p:cNvSpPr>
          <p:nvPr>
            <p:ph sz="half" idx="1"/>
          </p:nvPr>
        </p:nvSpPr>
        <p:spPr>
          <a:xfrm>
            <a:off x="0" y="1600200"/>
            <a:ext cx="4724400" cy="1524000"/>
          </a:xfrm>
        </p:spPr>
        <p:txBody>
          <a:bodyPr>
            <a:normAutofit fontScale="92500"/>
          </a:bodyPr>
          <a:lstStyle/>
          <a:p>
            <a:pPr>
              <a:defRPr/>
            </a:pPr>
            <a:r>
              <a:rPr lang="en-US" dirty="0"/>
              <a:t>Two-dimensional defect</a:t>
            </a:r>
          </a:p>
          <a:p>
            <a:pPr>
              <a:defRPr/>
            </a:pPr>
            <a:r>
              <a:rPr lang="en-US" dirty="0"/>
              <a:t>Dislocation is a common one</a:t>
            </a:r>
          </a:p>
          <a:p>
            <a:pPr>
              <a:defRPr/>
            </a:pPr>
            <a:r>
              <a:rPr lang="en-US" dirty="0"/>
              <a:t>Results from local elastic stress</a:t>
            </a:r>
          </a:p>
        </p:txBody>
      </p:sp>
      <p:cxnSp>
        <p:nvCxnSpPr>
          <p:cNvPr id="8" name="Straight Arrow Connector 7"/>
          <p:cNvCxnSpPr/>
          <p:nvPr/>
        </p:nvCxnSpPr>
        <p:spPr>
          <a:xfrm flipV="1">
            <a:off x="3843338" y="3900488"/>
            <a:ext cx="10668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3664743" y="1604677"/>
            <a:ext cx="2119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600" dirty="0"/>
              <a:t>is a line defect</a:t>
            </a:r>
          </a:p>
        </p:txBody>
      </p:sp>
      <p:pic>
        <p:nvPicPr>
          <p:cNvPr id="2" name="Picture 1"/>
          <p:cNvPicPr>
            <a:picLocks noChangeAspect="1"/>
          </p:cNvPicPr>
          <p:nvPr/>
        </p:nvPicPr>
        <p:blipFill>
          <a:blip r:embed="rId5"/>
          <a:stretch>
            <a:fillRect/>
          </a:stretch>
        </p:blipFill>
        <p:spPr>
          <a:xfrm>
            <a:off x="2020648" y="3586163"/>
            <a:ext cx="5317349" cy="3269774"/>
          </a:xfrm>
          <a:prstGeom prst="rect">
            <a:avLst/>
          </a:prstGeom>
        </p:spPr>
      </p:pic>
    </p:spTree>
    <p:extLst>
      <p:ext uri="{BB962C8B-B14F-4D97-AF65-F5344CB8AC3E}">
        <p14:creationId xmlns:p14="http://schemas.microsoft.com/office/powerpoint/2010/main" val="4062178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56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7" grpId="0" uiExpan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697" name="Object 2"/>
          <p:cNvGraphicFramePr>
            <a:graphicFrameLocks noChangeAspect="1"/>
          </p:cNvGraphicFramePr>
          <p:nvPr/>
        </p:nvGraphicFramePr>
        <p:xfrm>
          <a:off x="6051550" y="46038"/>
          <a:ext cx="3124200" cy="3314700"/>
        </p:xfrm>
        <a:graphic>
          <a:graphicData uri="http://schemas.openxmlformats.org/presentationml/2006/ole">
            <mc:AlternateContent xmlns:mc="http://schemas.openxmlformats.org/markup-compatibility/2006">
              <mc:Choice xmlns:v="urn:schemas-microsoft-com:vml" Requires="v">
                <p:oleObj name="Image" r:id="rId3" imgW="4990476" imgH="5295238" progId="Photoshop.Image.9">
                  <p:embed/>
                </p:oleObj>
              </mc:Choice>
              <mc:Fallback>
                <p:oleObj name="Image" r:id="rId3" imgW="4990476" imgH="5295238" progId="Photoshop.Image.9">
                  <p:embed/>
                  <p:pic>
                    <p:nvPicPr>
                      <p:cNvPr id="28569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550" y="46038"/>
                        <a:ext cx="31242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itle 1"/>
          <p:cNvSpPr>
            <a:spLocks noGrp="1"/>
          </p:cNvSpPr>
          <p:nvPr>
            <p:ph type="title"/>
          </p:nvPr>
        </p:nvSpPr>
        <p:spPr>
          <a:xfrm>
            <a:off x="3086894" y="274638"/>
            <a:ext cx="5599906" cy="1143000"/>
          </a:xfrm>
        </p:spPr>
        <p:txBody>
          <a:bodyPr/>
          <a:lstStyle/>
          <a:p>
            <a:pPr algn="l"/>
            <a:r>
              <a:rPr lang="en-US" dirty="0"/>
              <a:t>Dislocations</a:t>
            </a:r>
          </a:p>
        </p:txBody>
      </p:sp>
      <p:sp>
        <p:nvSpPr>
          <p:cNvPr id="3" name="Content Placeholder 2"/>
          <p:cNvSpPr>
            <a:spLocks noGrp="1"/>
          </p:cNvSpPr>
          <p:nvPr>
            <p:ph sz="half" idx="1"/>
          </p:nvPr>
        </p:nvSpPr>
        <p:spPr>
          <a:xfrm>
            <a:off x="0" y="1600202"/>
            <a:ext cx="4724400" cy="2778124"/>
          </a:xfrm>
        </p:spPr>
        <p:txBody>
          <a:bodyPr>
            <a:normAutofit fontScale="92500"/>
          </a:bodyPr>
          <a:lstStyle/>
          <a:p>
            <a:pPr>
              <a:defRPr/>
            </a:pPr>
            <a:r>
              <a:rPr lang="en-US" dirty="0"/>
              <a:t>Two-dimensional defect</a:t>
            </a:r>
          </a:p>
          <a:p>
            <a:pPr>
              <a:defRPr/>
            </a:pPr>
            <a:r>
              <a:rPr lang="en-US" dirty="0"/>
              <a:t>Dislocation is a common one</a:t>
            </a:r>
          </a:p>
          <a:p>
            <a:pPr>
              <a:defRPr/>
            </a:pPr>
            <a:r>
              <a:rPr lang="en-US" dirty="0"/>
              <a:t>Results from local elastic stress</a:t>
            </a:r>
          </a:p>
          <a:p>
            <a:pPr>
              <a:defRPr/>
            </a:pPr>
            <a:r>
              <a:rPr lang="en-US" dirty="0"/>
              <a:t>Described by Burgers vector</a:t>
            </a:r>
          </a:p>
          <a:p>
            <a:pPr lvl="1">
              <a:defRPr/>
            </a:pPr>
            <a:r>
              <a:rPr lang="en-US" dirty="0"/>
              <a:t>Constructed via closed loop around dislocation core</a:t>
            </a:r>
          </a:p>
          <a:p>
            <a:pPr marL="457200" lvl="1" indent="0">
              <a:buNone/>
              <a:defRPr/>
            </a:pPr>
            <a:endParaRPr lang="en-US" dirty="0"/>
          </a:p>
        </p:txBody>
      </p:sp>
      <p:pic>
        <p:nvPicPr>
          <p:cNvPr id="16386" name="Picture 2" descr="File:Vector de Burgers.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8825" y="3429000"/>
            <a:ext cx="455295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V="1">
            <a:off x="3843338" y="3900488"/>
            <a:ext cx="10668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3664743" y="1604677"/>
            <a:ext cx="2119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600" dirty="0"/>
              <a:t>is a line defect</a:t>
            </a:r>
          </a:p>
        </p:txBody>
      </p:sp>
      <p:cxnSp>
        <p:nvCxnSpPr>
          <p:cNvPr id="5" name="Straight Connector 4"/>
          <p:cNvCxnSpPr/>
          <p:nvPr/>
        </p:nvCxnSpPr>
        <p:spPr>
          <a:xfrm>
            <a:off x="4584700" y="4586288"/>
            <a:ext cx="450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Bent Arrow 3"/>
          <p:cNvSpPr/>
          <p:nvPr/>
        </p:nvSpPr>
        <p:spPr>
          <a:xfrm rot="5400000">
            <a:off x="8564562" y="3054351"/>
            <a:ext cx="600075" cy="6096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Rectangle 22">
            <a:extLst>
              <a:ext uri="{FF2B5EF4-FFF2-40B4-BE49-F238E27FC236}">
                <a16:creationId xmlns:a16="http://schemas.microsoft.com/office/drawing/2014/main" id="{9A420177-7000-40DF-9545-C60EF60FC809}"/>
              </a:ext>
            </a:extLst>
          </p:cNvPr>
          <p:cNvSpPr/>
          <p:nvPr/>
        </p:nvSpPr>
        <p:spPr>
          <a:xfrm>
            <a:off x="4568825" y="4603750"/>
            <a:ext cx="455295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44602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56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16386"/>
                                        </p:tgtEl>
                                        <p:attrNameLst>
                                          <p:attrName>style.visibility</p:attrName>
                                        </p:attrNameLst>
                                      </p:cBhvr>
                                      <p:to>
                                        <p:strVal val="visible"/>
                                      </p:to>
                                    </p:set>
                                    <p:anim calcmode="lin" valueType="num">
                                      <p:cBhvr additive="base">
                                        <p:cTn id="23" dur="500" fill="hold"/>
                                        <p:tgtEl>
                                          <p:spTgt spid="16386"/>
                                        </p:tgtEl>
                                        <p:attrNameLst>
                                          <p:attrName>ppt_x</p:attrName>
                                        </p:attrNameLst>
                                      </p:cBhvr>
                                      <p:tavLst>
                                        <p:tav tm="0">
                                          <p:val>
                                            <p:strVal val="#ppt_x"/>
                                          </p:val>
                                        </p:tav>
                                        <p:tav tm="100000">
                                          <p:val>
                                            <p:strVal val="#ppt_x"/>
                                          </p:val>
                                        </p:tav>
                                      </p:tavLst>
                                    </p:anim>
                                    <p:anim calcmode="lin" valueType="num">
                                      <p:cBhvr additive="base">
                                        <p:cTn id="24" dur="500" fill="hold"/>
                                        <p:tgtEl>
                                          <p:spTgt spid="1638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7"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 y="-6096"/>
            <a:ext cx="9153146" cy="6864096"/>
          </a:xfrm>
          <a:prstGeom prst="rect">
            <a:avLst/>
          </a:prstGeom>
        </p:spPr>
      </p:pic>
      <p:sp>
        <p:nvSpPr>
          <p:cNvPr id="6" name="TextBox 5"/>
          <p:cNvSpPr txBox="1"/>
          <p:nvPr/>
        </p:nvSpPr>
        <p:spPr>
          <a:xfrm>
            <a:off x="-838200" y="457200"/>
            <a:ext cx="4169664" cy="523220"/>
          </a:xfrm>
          <a:prstGeom prst="rect">
            <a:avLst/>
          </a:prstGeom>
          <a:noFill/>
        </p:spPr>
        <p:txBody>
          <a:bodyPr wrap="square" rtlCol="0">
            <a:spAutoFit/>
          </a:bodyPr>
          <a:lstStyle/>
          <a:p>
            <a:pPr algn="ctr"/>
            <a:r>
              <a:rPr lang="en-US" sz="2800" dirty="0">
                <a:solidFill>
                  <a:srgbClr val="5ECECC"/>
                </a:solidFill>
                <a:latin typeface="Times New Roman" panose="02020603050405020304" pitchFamily="18" charset="0"/>
                <a:cs typeface="Times New Roman" panose="02020603050405020304" pitchFamily="18" charset="0"/>
              </a:rPr>
              <a:t>(or Laser)</a:t>
            </a:r>
          </a:p>
        </p:txBody>
      </p:sp>
      <p:sp>
        <p:nvSpPr>
          <p:cNvPr id="10" name="Rectangle 9">
            <a:extLst>
              <a:ext uri="{FF2B5EF4-FFF2-40B4-BE49-F238E27FC236}">
                <a16:creationId xmlns:a16="http://schemas.microsoft.com/office/drawing/2014/main" id="{8D939B54-F6BD-4D64-BDE7-530302D7840D}"/>
              </a:ext>
            </a:extLst>
          </p:cNvPr>
          <p:cNvSpPr/>
          <p:nvPr/>
        </p:nvSpPr>
        <p:spPr>
          <a:xfrm>
            <a:off x="-9143" y="4572000"/>
            <a:ext cx="5013292"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B1CBA2-37CC-43F9-BF25-B7323BC88003}"/>
              </a:ext>
            </a:extLst>
          </p:cNvPr>
          <p:cNvSpPr/>
          <p:nvPr/>
        </p:nvSpPr>
        <p:spPr>
          <a:xfrm>
            <a:off x="-6263" y="5558516"/>
            <a:ext cx="5013292" cy="544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12A8553-53E8-4765-B92B-3AB2A04E8C20}"/>
              </a:ext>
            </a:extLst>
          </p:cNvPr>
          <p:cNvSpPr/>
          <p:nvPr/>
        </p:nvSpPr>
        <p:spPr>
          <a:xfrm>
            <a:off x="-10584" y="6062689"/>
            <a:ext cx="5013292" cy="544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578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697" name="Object 2"/>
          <p:cNvGraphicFramePr>
            <a:graphicFrameLocks noChangeAspect="1"/>
          </p:cNvGraphicFramePr>
          <p:nvPr/>
        </p:nvGraphicFramePr>
        <p:xfrm>
          <a:off x="6051550" y="46038"/>
          <a:ext cx="3124200" cy="3314700"/>
        </p:xfrm>
        <a:graphic>
          <a:graphicData uri="http://schemas.openxmlformats.org/presentationml/2006/ole">
            <mc:AlternateContent xmlns:mc="http://schemas.openxmlformats.org/markup-compatibility/2006">
              <mc:Choice xmlns:v="urn:schemas-microsoft-com:vml" Requires="v">
                <p:oleObj name="Image" r:id="rId3" imgW="4990476" imgH="5295238" progId="Photoshop.Image.9">
                  <p:embed/>
                </p:oleObj>
              </mc:Choice>
              <mc:Fallback>
                <p:oleObj name="Image" r:id="rId3" imgW="4990476" imgH="5295238" progId="Photoshop.Image.9">
                  <p:embed/>
                  <p:pic>
                    <p:nvPicPr>
                      <p:cNvPr id="28569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550" y="46038"/>
                        <a:ext cx="31242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itle 1"/>
          <p:cNvSpPr>
            <a:spLocks noGrp="1"/>
          </p:cNvSpPr>
          <p:nvPr>
            <p:ph type="title"/>
          </p:nvPr>
        </p:nvSpPr>
        <p:spPr>
          <a:xfrm>
            <a:off x="3086894" y="274638"/>
            <a:ext cx="5599906" cy="1143000"/>
          </a:xfrm>
        </p:spPr>
        <p:txBody>
          <a:bodyPr/>
          <a:lstStyle/>
          <a:p>
            <a:pPr algn="l"/>
            <a:r>
              <a:rPr lang="en-US" dirty="0"/>
              <a:t>Dislocations</a:t>
            </a:r>
          </a:p>
        </p:txBody>
      </p:sp>
      <p:sp>
        <p:nvSpPr>
          <p:cNvPr id="3" name="Content Placeholder 2"/>
          <p:cNvSpPr>
            <a:spLocks noGrp="1"/>
          </p:cNvSpPr>
          <p:nvPr>
            <p:ph sz="half" idx="1"/>
          </p:nvPr>
        </p:nvSpPr>
        <p:spPr>
          <a:xfrm>
            <a:off x="0" y="1600202"/>
            <a:ext cx="4724400" cy="2778124"/>
          </a:xfrm>
        </p:spPr>
        <p:txBody>
          <a:bodyPr>
            <a:normAutofit fontScale="92500"/>
          </a:bodyPr>
          <a:lstStyle/>
          <a:p>
            <a:pPr>
              <a:defRPr/>
            </a:pPr>
            <a:r>
              <a:rPr lang="en-US" dirty="0"/>
              <a:t>Two-dimensional defect</a:t>
            </a:r>
          </a:p>
          <a:p>
            <a:pPr>
              <a:defRPr/>
            </a:pPr>
            <a:r>
              <a:rPr lang="en-US" dirty="0"/>
              <a:t>Dislocation is a common one</a:t>
            </a:r>
          </a:p>
          <a:p>
            <a:pPr>
              <a:defRPr/>
            </a:pPr>
            <a:r>
              <a:rPr lang="en-US" dirty="0"/>
              <a:t>Results from local elastic stress</a:t>
            </a:r>
          </a:p>
          <a:p>
            <a:pPr>
              <a:defRPr/>
            </a:pPr>
            <a:r>
              <a:rPr lang="en-US" dirty="0"/>
              <a:t>Described by Burgers vector</a:t>
            </a:r>
          </a:p>
          <a:p>
            <a:pPr lvl="1">
              <a:defRPr/>
            </a:pPr>
            <a:r>
              <a:rPr lang="en-US" dirty="0"/>
              <a:t>Constructed via closed loop around dislocation core</a:t>
            </a:r>
          </a:p>
          <a:p>
            <a:pPr marL="457200" lvl="1" indent="0">
              <a:buNone/>
              <a:defRPr/>
            </a:pPr>
            <a:endParaRPr lang="en-US" dirty="0"/>
          </a:p>
        </p:txBody>
      </p:sp>
      <p:pic>
        <p:nvPicPr>
          <p:cNvPr id="16386" name="Picture 2" descr="File:Vector de Burgers.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8825" y="3429000"/>
            <a:ext cx="455295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V="1">
            <a:off x="3843338" y="3900488"/>
            <a:ext cx="10668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3664743" y="1604677"/>
            <a:ext cx="2119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600" dirty="0"/>
              <a:t>is a line defect</a:t>
            </a:r>
          </a:p>
        </p:txBody>
      </p:sp>
      <p:cxnSp>
        <p:nvCxnSpPr>
          <p:cNvPr id="5" name="Straight Connector 4"/>
          <p:cNvCxnSpPr/>
          <p:nvPr/>
        </p:nvCxnSpPr>
        <p:spPr>
          <a:xfrm>
            <a:off x="4584700" y="4586288"/>
            <a:ext cx="450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Bent Arrow 3"/>
          <p:cNvSpPr/>
          <p:nvPr/>
        </p:nvSpPr>
        <p:spPr>
          <a:xfrm rot="5400000">
            <a:off x="8564562" y="3054351"/>
            <a:ext cx="600075" cy="6096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3" name="Straight Arrow Connector 12"/>
          <p:cNvCxnSpPr/>
          <p:nvPr/>
        </p:nvCxnSpPr>
        <p:spPr>
          <a:xfrm>
            <a:off x="8864600" y="3776663"/>
            <a:ext cx="19050" cy="5016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8834438" y="42164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a:t>3</a:t>
            </a:r>
          </a:p>
        </p:txBody>
      </p:sp>
      <p:sp>
        <p:nvSpPr>
          <p:cNvPr id="23" name="Rectangle 22">
            <a:extLst>
              <a:ext uri="{FF2B5EF4-FFF2-40B4-BE49-F238E27FC236}">
                <a16:creationId xmlns:a16="http://schemas.microsoft.com/office/drawing/2014/main" id="{9A420177-7000-40DF-9545-C60EF60FC809}"/>
              </a:ext>
            </a:extLst>
          </p:cNvPr>
          <p:cNvSpPr/>
          <p:nvPr/>
        </p:nvSpPr>
        <p:spPr>
          <a:xfrm>
            <a:off x="4568825" y="4603750"/>
            <a:ext cx="455295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6121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56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7" grpId="0" uiExpand="1"/>
      <p:bldP spid="10" grpId="0" uiExpan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697" name="Object 2"/>
          <p:cNvGraphicFramePr>
            <a:graphicFrameLocks noChangeAspect="1"/>
          </p:cNvGraphicFramePr>
          <p:nvPr/>
        </p:nvGraphicFramePr>
        <p:xfrm>
          <a:off x="6051550" y="46038"/>
          <a:ext cx="3124200" cy="3314700"/>
        </p:xfrm>
        <a:graphic>
          <a:graphicData uri="http://schemas.openxmlformats.org/presentationml/2006/ole">
            <mc:AlternateContent xmlns:mc="http://schemas.openxmlformats.org/markup-compatibility/2006">
              <mc:Choice xmlns:v="urn:schemas-microsoft-com:vml" Requires="v">
                <p:oleObj name="Image" r:id="rId3" imgW="4990476" imgH="5295238" progId="Photoshop.Image.9">
                  <p:embed/>
                </p:oleObj>
              </mc:Choice>
              <mc:Fallback>
                <p:oleObj name="Image" r:id="rId3" imgW="4990476" imgH="5295238" progId="Photoshop.Image.9">
                  <p:embed/>
                  <p:pic>
                    <p:nvPicPr>
                      <p:cNvPr id="28569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550" y="46038"/>
                        <a:ext cx="31242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itle 1"/>
          <p:cNvSpPr>
            <a:spLocks noGrp="1"/>
          </p:cNvSpPr>
          <p:nvPr>
            <p:ph type="title"/>
          </p:nvPr>
        </p:nvSpPr>
        <p:spPr>
          <a:xfrm>
            <a:off x="3086894" y="274638"/>
            <a:ext cx="5599906" cy="1143000"/>
          </a:xfrm>
        </p:spPr>
        <p:txBody>
          <a:bodyPr/>
          <a:lstStyle/>
          <a:p>
            <a:pPr algn="l"/>
            <a:r>
              <a:rPr lang="en-US" dirty="0"/>
              <a:t>Dislocations</a:t>
            </a:r>
          </a:p>
        </p:txBody>
      </p:sp>
      <p:sp>
        <p:nvSpPr>
          <p:cNvPr id="3" name="Content Placeholder 2"/>
          <p:cNvSpPr>
            <a:spLocks noGrp="1"/>
          </p:cNvSpPr>
          <p:nvPr>
            <p:ph sz="half" idx="1"/>
          </p:nvPr>
        </p:nvSpPr>
        <p:spPr>
          <a:xfrm>
            <a:off x="0" y="1600202"/>
            <a:ext cx="4724400" cy="2778124"/>
          </a:xfrm>
        </p:spPr>
        <p:txBody>
          <a:bodyPr>
            <a:normAutofit fontScale="92500"/>
          </a:bodyPr>
          <a:lstStyle/>
          <a:p>
            <a:pPr>
              <a:defRPr/>
            </a:pPr>
            <a:r>
              <a:rPr lang="en-US" dirty="0"/>
              <a:t>Two-dimensional defect</a:t>
            </a:r>
          </a:p>
          <a:p>
            <a:pPr>
              <a:defRPr/>
            </a:pPr>
            <a:r>
              <a:rPr lang="en-US" dirty="0"/>
              <a:t>Dislocation is a common one</a:t>
            </a:r>
          </a:p>
          <a:p>
            <a:pPr>
              <a:defRPr/>
            </a:pPr>
            <a:r>
              <a:rPr lang="en-US" dirty="0"/>
              <a:t>Results from local elastic stress</a:t>
            </a:r>
          </a:p>
          <a:p>
            <a:pPr>
              <a:defRPr/>
            </a:pPr>
            <a:r>
              <a:rPr lang="en-US" dirty="0"/>
              <a:t>Described by Burgers vector</a:t>
            </a:r>
          </a:p>
          <a:p>
            <a:pPr lvl="1">
              <a:defRPr/>
            </a:pPr>
            <a:r>
              <a:rPr lang="en-US" dirty="0"/>
              <a:t>Constructed via closed loop around dislocation core</a:t>
            </a:r>
          </a:p>
          <a:p>
            <a:pPr marL="457200" lvl="1" indent="0">
              <a:buNone/>
              <a:defRPr/>
            </a:pPr>
            <a:endParaRPr lang="en-US" dirty="0"/>
          </a:p>
        </p:txBody>
      </p:sp>
      <p:pic>
        <p:nvPicPr>
          <p:cNvPr id="16386" name="Picture 2" descr="File:Vector de Burgers.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8825" y="3429000"/>
            <a:ext cx="455295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V="1">
            <a:off x="3843338" y="3900488"/>
            <a:ext cx="10668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3664743" y="1604677"/>
            <a:ext cx="2119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600" dirty="0"/>
              <a:t>is a line defect</a:t>
            </a:r>
          </a:p>
        </p:txBody>
      </p:sp>
      <p:cxnSp>
        <p:nvCxnSpPr>
          <p:cNvPr id="5" name="Straight Connector 4"/>
          <p:cNvCxnSpPr/>
          <p:nvPr/>
        </p:nvCxnSpPr>
        <p:spPr>
          <a:xfrm>
            <a:off x="4584700" y="4586288"/>
            <a:ext cx="450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Bent Arrow 3"/>
          <p:cNvSpPr/>
          <p:nvPr/>
        </p:nvSpPr>
        <p:spPr>
          <a:xfrm rot="5400000">
            <a:off x="8564562" y="3054351"/>
            <a:ext cx="600075" cy="6096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3" name="Straight Arrow Connector 12"/>
          <p:cNvCxnSpPr/>
          <p:nvPr/>
        </p:nvCxnSpPr>
        <p:spPr>
          <a:xfrm>
            <a:off x="8864600" y="3776663"/>
            <a:ext cx="19050" cy="5016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8834438" y="42164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a:t>3</a:t>
            </a:r>
          </a:p>
        </p:txBody>
      </p:sp>
      <p:cxnSp>
        <p:nvCxnSpPr>
          <p:cNvPr id="16" name="Straight Arrow Connector 15"/>
          <p:cNvCxnSpPr/>
          <p:nvPr/>
        </p:nvCxnSpPr>
        <p:spPr>
          <a:xfrm flipH="1">
            <a:off x="7699375" y="4378325"/>
            <a:ext cx="771525"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A420177-7000-40DF-9545-C60EF60FC809}"/>
              </a:ext>
            </a:extLst>
          </p:cNvPr>
          <p:cNvSpPr/>
          <p:nvPr/>
        </p:nvSpPr>
        <p:spPr>
          <a:xfrm>
            <a:off x="4568825" y="4603750"/>
            <a:ext cx="455295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17"/>
          <p:cNvSpPr txBox="1">
            <a:spLocks noChangeArrowheads="1"/>
          </p:cNvSpPr>
          <p:nvPr/>
        </p:nvSpPr>
        <p:spPr bwMode="auto">
          <a:xfrm>
            <a:off x="8232775" y="443388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dirty="0">
                <a:solidFill>
                  <a:srgbClr val="FF0000"/>
                </a:solidFill>
              </a:rPr>
              <a:t>4</a:t>
            </a:r>
          </a:p>
        </p:txBody>
      </p:sp>
    </p:spTree>
    <p:extLst>
      <p:ext uri="{BB962C8B-B14F-4D97-AF65-F5344CB8AC3E}">
        <p14:creationId xmlns:p14="http://schemas.microsoft.com/office/powerpoint/2010/main" val="119567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56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7" grpId="0" uiExpand="1"/>
      <p:bldP spid="10" grpId="0" uiExpand="1"/>
      <p:bldP spid="18" grpId="0" uiExpan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697" name="Object 2"/>
          <p:cNvGraphicFramePr>
            <a:graphicFrameLocks noChangeAspect="1"/>
          </p:cNvGraphicFramePr>
          <p:nvPr/>
        </p:nvGraphicFramePr>
        <p:xfrm>
          <a:off x="6051550" y="46038"/>
          <a:ext cx="3124200" cy="3314700"/>
        </p:xfrm>
        <a:graphic>
          <a:graphicData uri="http://schemas.openxmlformats.org/presentationml/2006/ole">
            <mc:AlternateContent xmlns:mc="http://schemas.openxmlformats.org/markup-compatibility/2006">
              <mc:Choice xmlns:v="urn:schemas-microsoft-com:vml" Requires="v">
                <p:oleObj name="Image" r:id="rId3" imgW="4990476" imgH="5295238" progId="Photoshop.Image.9">
                  <p:embed/>
                </p:oleObj>
              </mc:Choice>
              <mc:Fallback>
                <p:oleObj name="Image" r:id="rId3" imgW="4990476" imgH="5295238" progId="Photoshop.Image.9">
                  <p:embed/>
                  <p:pic>
                    <p:nvPicPr>
                      <p:cNvPr id="28569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550" y="46038"/>
                        <a:ext cx="31242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itle 1"/>
          <p:cNvSpPr>
            <a:spLocks noGrp="1"/>
          </p:cNvSpPr>
          <p:nvPr>
            <p:ph type="title"/>
          </p:nvPr>
        </p:nvSpPr>
        <p:spPr>
          <a:xfrm>
            <a:off x="3086894" y="274638"/>
            <a:ext cx="5599906" cy="1143000"/>
          </a:xfrm>
        </p:spPr>
        <p:txBody>
          <a:bodyPr/>
          <a:lstStyle/>
          <a:p>
            <a:pPr algn="l"/>
            <a:r>
              <a:rPr lang="en-US" dirty="0"/>
              <a:t>Dislocations</a:t>
            </a:r>
          </a:p>
        </p:txBody>
      </p:sp>
      <p:sp>
        <p:nvSpPr>
          <p:cNvPr id="3" name="Content Placeholder 2"/>
          <p:cNvSpPr>
            <a:spLocks noGrp="1"/>
          </p:cNvSpPr>
          <p:nvPr>
            <p:ph sz="half" idx="1"/>
          </p:nvPr>
        </p:nvSpPr>
        <p:spPr>
          <a:xfrm>
            <a:off x="0" y="1600202"/>
            <a:ext cx="4724400" cy="2778124"/>
          </a:xfrm>
        </p:spPr>
        <p:txBody>
          <a:bodyPr>
            <a:normAutofit fontScale="92500"/>
          </a:bodyPr>
          <a:lstStyle/>
          <a:p>
            <a:pPr>
              <a:defRPr/>
            </a:pPr>
            <a:r>
              <a:rPr lang="en-US" dirty="0"/>
              <a:t>Two-dimensional defect</a:t>
            </a:r>
          </a:p>
          <a:p>
            <a:pPr>
              <a:defRPr/>
            </a:pPr>
            <a:r>
              <a:rPr lang="en-US" dirty="0"/>
              <a:t>Dislocation is a common one</a:t>
            </a:r>
          </a:p>
          <a:p>
            <a:pPr>
              <a:defRPr/>
            </a:pPr>
            <a:r>
              <a:rPr lang="en-US" dirty="0"/>
              <a:t>Results from local elastic stress</a:t>
            </a:r>
          </a:p>
          <a:p>
            <a:pPr>
              <a:defRPr/>
            </a:pPr>
            <a:r>
              <a:rPr lang="en-US" dirty="0"/>
              <a:t>Described by Burgers vector</a:t>
            </a:r>
          </a:p>
          <a:p>
            <a:pPr lvl="1">
              <a:defRPr/>
            </a:pPr>
            <a:r>
              <a:rPr lang="en-US" dirty="0"/>
              <a:t>Constructed via closed loop around dislocation core</a:t>
            </a:r>
          </a:p>
          <a:p>
            <a:pPr marL="457200" lvl="1" indent="0">
              <a:buNone/>
              <a:defRPr/>
            </a:pPr>
            <a:endParaRPr lang="en-US" dirty="0"/>
          </a:p>
        </p:txBody>
      </p:sp>
      <p:pic>
        <p:nvPicPr>
          <p:cNvPr id="16386" name="Picture 2" descr="File:Vector de Burgers.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8825" y="3429000"/>
            <a:ext cx="455295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V="1">
            <a:off x="3843338" y="3900488"/>
            <a:ext cx="10668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3664743" y="1604677"/>
            <a:ext cx="2119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600" dirty="0"/>
              <a:t>is a line defect</a:t>
            </a:r>
          </a:p>
        </p:txBody>
      </p:sp>
      <p:cxnSp>
        <p:nvCxnSpPr>
          <p:cNvPr id="5" name="Straight Connector 4"/>
          <p:cNvCxnSpPr/>
          <p:nvPr/>
        </p:nvCxnSpPr>
        <p:spPr>
          <a:xfrm>
            <a:off x="4584700" y="4586288"/>
            <a:ext cx="450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Bent Arrow 3"/>
          <p:cNvSpPr/>
          <p:nvPr/>
        </p:nvSpPr>
        <p:spPr>
          <a:xfrm rot="5400000">
            <a:off x="8564562" y="3054351"/>
            <a:ext cx="600075" cy="6096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3" name="Straight Arrow Connector 12"/>
          <p:cNvCxnSpPr/>
          <p:nvPr/>
        </p:nvCxnSpPr>
        <p:spPr>
          <a:xfrm>
            <a:off x="8864600" y="3776663"/>
            <a:ext cx="19050" cy="5016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8834438" y="42164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a:t>3</a:t>
            </a:r>
          </a:p>
        </p:txBody>
      </p:sp>
      <p:cxnSp>
        <p:nvCxnSpPr>
          <p:cNvPr id="16" name="Straight Arrow Connector 15"/>
          <p:cNvCxnSpPr/>
          <p:nvPr/>
        </p:nvCxnSpPr>
        <p:spPr>
          <a:xfrm flipH="1">
            <a:off x="7699375" y="4378325"/>
            <a:ext cx="771525"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526338" y="3732213"/>
            <a:ext cx="17462" cy="5016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7221538" y="384333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a:t>3</a:t>
            </a:r>
          </a:p>
        </p:txBody>
      </p:sp>
      <p:sp>
        <p:nvSpPr>
          <p:cNvPr id="23" name="Rectangle 22">
            <a:extLst>
              <a:ext uri="{FF2B5EF4-FFF2-40B4-BE49-F238E27FC236}">
                <a16:creationId xmlns:a16="http://schemas.microsoft.com/office/drawing/2014/main" id="{9A420177-7000-40DF-9545-C60EF60FC809}"/>
              </a:ext>
            </a:extLst>
          </p:cNvPr>
          <p:cNvSpPr/>
          <p:nvPr/>
        </p:nvSpPr>
        <p:spPr>
          <a:xfrm>
            <a:off x="4568825" y="4603750"/>
            <a:ext cx="455295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17"/>
          <p:cNvSpPr txBox="1">
            <a:spLocks noChangeArrowheads="1"/>
          </p:cNvSpPr>
          <p:nvPr/>
        </p:nvSpPr>
        <p:spPr bwMode="auto">
          <a:xfrm>
            <a:off x="8232775" y="443388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dirty="0">
                <a:solidFill>
                  <a:srgbClr val="FF0000"/>
                </a:solidFill>
              </a:rPr>
              <a:t>4</a:t>
            </a:r>
          </a:p>
        </p:txBody>
      </p:sp>
    </p:spTree>
    <p:extLst>
      <p:ext uri="{BB962C8B-B14F-4D97-AF65-F5344CB8AC3E}">
        <p14:creationId xmlns:p14="http://schemas.microsoft.com/office/powerpoint/2010/main" val="57532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56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7" grpId="0" uiExpand="1"/>
      <p:bldP spid="10" grpId="0" uiExpand="1"/>
      <p:bldP spid="20" grpId="0" uiExpand="1"/>
      <p:bldP spid="18" grpId="0" uiExpan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697" name="Object 2"/>
          <p:cNvGraphicFramePr>
            <a:graphicFrameLocks noChangeAspect="1"/>
          </p:cNvGraphicFramePr>
          <p:nvPr/>
        </p:nvGraphicFramePr>
        <p:xfrm>
          <a:off x="6051550" y="46038"/>
          <a:ext cx="3124200" cy="3314700"/>
        </p:xfrm>
        <a:graphic>
          <a:graphicData uri="http://schemas.openxmlformats.org/presentationml/2006/ole">
            <mc:AlternateContent xmlns:mc="http://schemas.openxmlformats.org/markup-compatibility/2006">
              <mc:Choice xmlns:v="urn:schemas-microsoft-com:vml" Requires="v">
                <p:oleObj name="Image" r:id="rId3" imgW="4990476" imgH="5295238" progId="Photoshop.Image.9">
                  <p:embed/>
                </p:oleObj>
              </mc:Choice>
              <mc:Fallback>
                <p:oleObj name="Image" r:id="rId3" imgW="4990476" imgH="5295238" progId="Photoshop.Image.9">
                  <p:embed/>
                  <p:pic>
                    <p:nvPicPr>
                      <p:cNvPr id="28569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550" y="46038"/>
                        <a:ext cx="31242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itle 1"/>
          <p:cNvSpPr>
            <a:spLocks noGrp="1"/>
          </p:cNvSpPr>
          <p:nvPr>
            <p:ph type="title"/>
          </p:nvPr>
        </p:nvSpPr>
        <p:spPr>
          <a:xfrm>
            <a:off x="3086894" y="274638"/>
            <a:ext cx="5599906" cy="1143000"/>
          </a:xfrm>
        </p:spPr>
        <p:txBody>
          <a:bodyPr/>
          <a:lstStyle/>
          <a:p>
            <a:pPr algn="l"/>
            <a:r>
              <a:rPr lang="en-US" dirty="0"/>
              <a:t>Dislocations</a:t>
            </a:r>
          </a:p>
        </p:txBody>
      </p:sp>
      <p:sp>
        <p:nvSpPr>
          <p:cNvPr id="3" name="Content Placeholder 2"/>
          <p:cNvSpPr>
            <a:spLocks noGrp="1"/>
          </p:cNvSpPr>
          <p:nvPr>
            <p:ph sz="half" idx="1"/>
          </p:nvPr>
        </p:nvSpPr>
        <p:spPr>
          <a:xfrm>
            <a:off x="0" y="1600202"/>
            <a:ext cx="4724400" cy="2778124"/>
          </a:xfrm>
        </p:spPr>
        <p:txBody>
          <a:bodyPr>
            <a:normAutofit fontScale="92500"/>
          </a:bodyPr>
          <a:lstStyle/>
          <a:p>
            <a:pPr>
              <a:defRPr/>
            </a:pPr>
            <a:r>
              <a:rPr lang="en-US" dirty="0"/>
              <a:t>Two-dimensional defect</a:t>
            </a:r>
          </a:p>
          <a:p>
            <a:pPr>
              <a:defRPr/>
            </a:pPr>
            <a:r>
              <a:rPr lang="en-US" dirty="0"/>
              <a:t>Dislocation is a common one</a:t>
            </a:r>
          </a:p>
          <a:p>
            <a:pPr>
              <a:defRPr/>
            </a:pPr>
            <a:r>
              <a:rPr lang="en-US" dirty="0"/>
              <a:t>Results from local elastic stress</a:t>
            </a:r>
          </a:p>
          <a:p>
            <a:pPr>
              <a:defRPr/>
            </a:pPr>
            <a:r>
              <a:rPr lang="en-US" dirty="0"/>
              <a:t>Described by Burgers vector</a:t>
            </a:r>
          </a:p>
          <a:p>
            <a:pPr lvl="1">
              <a:defRPr/>
            </a:pPr>
            <a:r>
              <a:rPr lang="en-US" dirty="0"/>
              <a:t>Constructed via closed loop around dislocation core</a:t>
            </a:r>
          </a:p>
          <a:p>
            <a:pPr marL="457200" lvl="1" indent="0">
              <a:buNone/>
              <a:defRPr/>
            </a:pPr>
            <a:endParaRPr lang="en-US" dirty="0"/>
          </a:p>
        </p:txBody>
      </p:sp>
      <p:pic>
        <p:nvPicPr>
          <p:cNvPr id="16386" name="Picture 2" descr="File:Vector de Burgers.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8825" y="3429000"/>
            <a:ext cx="455295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V="1">
            <a:off x="3843338" y="3900488"/>
            <a:ext cx="10668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3664743" y="1604677"/>
            <a:ext cx="2119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600" dirty="0"/>
              <a:t>is a line defect</a:t>
            </a:r>
          </a:p>
        </p:txBody>
      </p:sp>
      <p:cxnSp>
        <p:nvCxnSpPr>
          <p:cNvPr id="5" name="Straight Connector 4"/>
          <p:cNvCxnSpPr/>
          <p:nvPr/>
        </p:nvCxnSpPr>
        <p:spPr>
          <a:xfrm>
            <a:off x="4584700" y="4586288"/>
            <a:ext cx="450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Bent Arrow 3"/>
          <p:cNvSpPr/>
          <p:nvPr/>
        </p:nvSpPr>
        <p:spPr>
          <a:xfrm rot="5400000">
            <a:off x="8564562" y="3054351"/>
            <a:ext cx="600075" cy="6096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3" name="Straight Arrow Connector 12"/>
          <p:cNvCxnSpPr/>
          <p:nvPr/>
        </p:nvCxnSpPr>
        <p:spPr>
          <a:xfrm>
            <a:off x="8864600" y="3776663"/>
            <a:ext cx="19050" cy="5016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8834438" y="42164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a:t>3</a:t>
            </a:r>
          </a:p>
        </p:txBody>
      </p:sp>
      <p:cxnSp>
        <p:nvCxnSpPr>
          <p:cNvPr id="16" name="Straight Arrow Connector 15"/>
          <p:cNvCxnSpPr/>
          <p:nvPr/>
        </p:nvCxnSpPr>
        <p:spPr>
          <a:xfrm flipH="1">
            <a:off x="7699375" y="4378325"/>
            <a:ext cx="771525"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526338" y="3732213"/>
            <a:ext cx="17462" cy="5016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7221538" y="384333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a:t>3</a:t>
            </a:r>
          </a:p>
        </p:txBody>
      </p:sp>
      <p:cxnSp>
        <p:nvCxnSpPr>
          <p:cNvPr id="21" name="Straight Arrow Connector 20"/>
          <p:cNvCxnSpPr/>
          <p:nvPr/>
        </p:nvCxnSpPr>
        <p:spPr>
          <a:xfrm>
            <a:off x="7720013" y="3586163"/>
            <a:ext cx="750887"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7953375" y="32893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a:solidFill>
                  <a:srgbClr val="FF0000"/>
                </a:solidFill>
              </a:rPr>
              <a:t>4</a:t>
            </a:r>
          </a:p>
        </p:txBody>
      </p:sp>
      <p:sp>
        <p:nvSpPr>
          <p:cNvPr id="23" name="Rectangle 22">
            <a:extLst>
              <a:ext uri="{FF2B5EF4-FFF2-40B4-BE49-F238E27FC236}">
                <a16:creationId xmlns:a16="http://schemas.microsoft.com/office/drawing/2014/main" id="{9A420177-7000-40DF-9545-C60EF60FC809}"/>
              </a:ext>
            </a:extLst>
          </p:cNvPr>
          <p:cNvSpPr/>
          <p:nvPr/>
        </p:nvSpPr>
        <p:spPr>
          <a:xfrm>
            <a:off x="4568825" y="4603750"/>
            <a:ext cx="455295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17"/>
          <p:cNvSpPr txBox="1">
            <a:spLocks noChangeArrowheads="1"/>
          </p:cNvSpPr>
          <p:nvPr/>
        </p:nvSpPr>
        <p:spPr bwMode="auto">
          <a:xfrm>
            <a:off x="8232775" y="443388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dirty="0">
                <a:solidFill>
                  <a:srgbClr val="FF0000"/>
                </a:solidFill>
              </a:rPr>
              <a:t>4</a:t>
            </a:r>
          </a:p>
        </p:txBody>
      </p:sp>
    </p:spTree>
    <p:extLst>
      <p:ext uri="{BB962C8B-B14F-4D97-AF65-F5344CB8AC3E}">
        <p14:creationId xmlns:p14="http://schemas.microsoft.com/office/powerpoint/2010/main" val="975660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56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2" presetClass="entr" presetSubtype="4"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7" grpId="0" uiExpand="1"/>
      <p:bldP spid="10" grpId="0" uiExpand="1"/>
      <p:bldP spid="20" grpId="0" uiExpand="1"/>
      <p:bldP spid="22" grpId="0" uiExpand="1"/>
      <p:bldP spid="18" grpId="0" uiExpan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697" name="Object 2"/>
          <p:cNvGraphicFramePr>
            <a:graphicFrameLocks noChangeAspect="1"/>
          </p:cNvGraphicFramePr>
          <p:nvPr/>
        </p:nvGraphicFramePr>
        <p:xfrm>
          <a:off x="6051550" y="46038"/>
          <a:ext cx="3124200" cy="3314700"/>
        </p:xfrm>
        <a:graphic>
          <a:graphicData uri="http://schemas.openxmlformats.org/presentationml/2006/ole">
            <mc:AlternateContent xmlns:mc="http://schemas.openxmlformats.org/markup-compatibility/2006">
              <mc:Choice xmlns:v="urn:schemas-microsoft-com:vml" Requires="v">
                <p:oleObj name="Image" r:id="rId3" imgW="4990476" imgH="5295238" progId="Photoshop.Image.9">
                  <p:embed/>
                </p:oleObj>
              </mc:Choice>
              <mc:Fallback>
                <p:oleObj name="Image" r:id="rId3" imgW="4990476" imgH="5295238" progId="Photoshop.Image.9">
                  <p:embed/>
                  <p:pic>
                    <p:nvPicPr>
                      <p:cNvPr id="28569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550" y="46038"/>
                        <a:ext cx="31242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itle 1"/>
          <p:cNvSpPr>
            <a:spLocks noGrp="1"/>
          </p:cNvSpPr>
          <p:nvPr>
            <p:ph type="title"/>
          </p:nvPr>
        </p:nvSpPr>
        <p:spPr>
          <a:xfrm>
            <a:off x="3086894" y="274638"/>
            <a:ext cx="5599906" cy="1143000"/>
          </a:xfrm>
        </p:spPr>
        <p:txBody>
          <a:bodyPr/>
          <a:lstStyle/>
          <a:p>
            <a:pPr algn="l"/>
            <a:r>
              <a:rPr lang="en-US" dirty="0"/>
              <a:t>Dislocations</a:t>
            </a:r>
          </a:p>
        </p:txBody>
      </p:sp>
      <p:sp>
        <p:nvSpPr>
          <p:cNvPr id="3" name="Content Placeholder 2"/>
          <p:cNvSpPr>
            <a:spLocks noGrp="1"/>
          </p:cNvSpPr>
          <p:nvPr>
            <p:ph sz="half" idx="1"/>
          </p:nvPr>
        </p:nvSpPr>
        <p:spPr>
          <a:xfrm>
            <a:off x="0" y="1600201"/>
            <a:ext cx="4724400" cy="3634078"/>
          </a:xfrm>
        </p:spPr>
        <p:txBody>
          <a:bodyPr>
            <a:normAutofit fontScale="92500"/>
          </a:bodyPr>
          <a:lstStyle/>
          <a:p>
            <a:pPr>
              <a:defRPr/>
            </a:pPr>
            <a:r>
              <a:rPr lang="en-US" dirty="0"/>
              <a:t>Two-dimensional defect</a:t>
            </a:r>
          </a:p>
          <a:p>
            <a:pPr>
              <a:defRPr/>
            </a:pPr>
            <a:r>
              <a:rPr lang="en-US" dirty="0"/>
              <a:t>Dislocation is a common one</a:t>
            </a:r>
          </a:p>
          <a:p>
            <a:pPr>
              <a:defRPr/>
            </a:pPr>
            <a:r>
              <a:rPr lang="en-US" dirty="0"/>
              <a:t>Results from local elastic stress</a:t>
            </a:r>
          </a:p>
          <a:p>
            <a:pPr>
              <a:defRPr/>
            </a:pPr>
            <a:r>
              <a:rPr lang="en-US" dirty="0"/>
              <a:t>Described by Burgers vector</a:t>
            </a:r>
          </a:p>
          <a:p>
            <a:pPr lvl="1">
              <a:defRPr/>
            </a:pPr>
            <a:r>
              <a:rPr lang="en-US" dirty="0"/>
              <a:t>Constructed via closed loop around dislocation core</a:t>
            </a:r>
          </a:p>
          <a:p>
            <a:pPr lvl="1">
              <a:defRPr/>
            </a:pPr>
            <a:r>
              <a:rPr lang="en-US" dirty="0"/>
              <a:t>Edge dislocation: Burgers vector perpendicular to dislocation line</a:t>
            </a:r>
          </a:p>
          <a:p>
            <a:pPr marL="457200" lvl="1" indent="0">
              <a:buNone/>
              <a:defRPr/>
            </a:pPr>
            <a:endParaRPr lang="en-US" dirty="0"/>
          </a:p>
        </p:txBody>
      </p:sp>
      <p:pic>
        <p:nvPicPr>
          <p:cNvPr id="16386" name="Picture 2" descr="File:Vector de Burgers.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8825" y="3429000"/>
            <a:ext cx="455295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V="1">
            <a:off x="3843338" y="3900488"/>
            <a:ext cx="10668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3664743" y="1604677"/>
            <a:ext cx="2119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600" dirty="0"/>
              <a:t>is a line defect</a:t>
            </a:r>
          </a:p>
        </p:txBody>
      </p:sp>
      <p:cxnSp>
        <p:nvCxnSpPr>
          <p:cNvPr id="5" name="Straight Connector 4"/>
          <p:cNvCxnSpPr/>
          <p:nvPr/>
        </p:nvCxnSpPr>
        <p:spPr>
          <a:xfrm>
            <a:off x="4584700" y="4586288"/>
            <a:ext cx="450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Bent Arrow 3"/>
          <p:cNvSpPr/>
          <p:nvPr/>
        </p:nvSpPr>
        <p:spPr>
          <a:xfrm rot="5400000">
            <a:off x="8564562" y="3054351"/>
            <a:ext cx="600075" cy="6096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3" name="Straight Arrow Connector 12"/>
          <p:cNvCxnSpPr/>
          <p:nvPr/>
        </p:nvCxnSpPr>
        <p:spPr>
          <a:xfrm>
            <a:off x="8864600" y="3776663"/>
            <a:ext cx="19050" cy="5016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8834438" y="42164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a:t>3</a:t>
            </a:r>
          </a:p>
        </p:txBody>
      </p:sp>
      <p:cxnSp>
        <p:nvCxnSpPr>
          <p:cNvPr id="16" name="Straight Arrow Connector 15"/>
          <p:cNvCxnSpPr/>
          <p:nvPr/>
        </p:nvCxnSpPr>
        <p:spPr>
          <a:xfrm flipH="1">
            <a:off x="7699375" y="4378325"/>
            <a:ext cx="771525"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526338" y="3732213"/>
            <a:ext cx="17462" cy="5016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7221538" y="384333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a:t>3</a:t>
            </a:r>
          </a:p>
        </p:txBody>
      </p:sp>
      <p:cxnSp>
        <p:nvCxnSpPr>
          <p:cNvPr id="21" name="Straight Arrow Connector 20"/>
          <p:cNvCxnSpPr/>
          <p:nvPr/>
        </p:nvCxnSpPr>
        <p:spPr>
          <a:xfrm>
            <a:off x="7720013" y="3586163"/>
            <a:ext cx="750887"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7953375" y="32893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a:solidFill>
                  <a:srgbClr val="FF0000"/>
                </a:solidFill>
              </a:rPr>
              <a:t>4</a:t>
            </a:r>
          </a:p>
        </p:txBody>
      </p:sp>
      <p:sp>
        <p:nvSpPr>
          <p:cNvPr id="23" name="Rectangle 22">
            <a:extLst>
              <a:ext uri="{FF2B5EF4-FFF2-40B4-BE49-F238E27FC236}">
                <a16:creationId xmlns:a16="http://schemas.microsoft.com/office/drawing/2014/main" id="{9A420177-7000-40DF-9545-C60EF60FC809}"/>
              </a:ext>
            </a:extLst>
          </p:cNvPr>
          <p:cNvSpPr/>
          <p:nvPr/>
        </p:nvSpPr>
        <p:spPr>
          <a:xfrm>
            <a:off x="4568825" y="4603750"/>
            <a:ext cx="455295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17"/>
          <p:cNvSpPr txBox="1">
            <a:spLocks noChangeArrowheads="1"/>
          </p:cNvSpPr>
          <p:nvPr/>
        </p:nvSpPr>
        <p:spPr bwMode="auto">
          <a:xfrm>
            <a:off x="8232775" y="443388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dirty="0">
                <a:solidFill>
                  <a:srgbClr val="FF0000"/>
                </a:solidFill>
              </a:rPr>
              <a:t>4</a:t>
            </a:r>
          </a:p>
        </p:txBody>
      </p:sp>
    </p:spTree>
    <p:extLst>
      <p:ext uri="{BB962C8B-B14F-4D97-AF65-F5344CB8AC3E}">
        <p14:creationId xmlns:p14="http://schemas.microsoft.com/office/powerpoint/2010/main" val="3578120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56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2" presetClass="entr" presetSubtype="4" fill="hold" grpId="0"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7" grpId="0" uiExpand="1"/>
      <p:bldP spid="10" grpId="0" uiExpand="1"/>
      <p:bldP spid="20" grpId="0" uiExpand="1"/>
      <p:bldP spid="22" grpId="0" uiExpand="1"/>
      <p:bldP spid="18" grpId="0" uiExpan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697" name="Object 2"/>
          <p:cNvGraphicFramePr>
            <a:graphicFrameLocks noChangeAspect="1"/>
          </p:cNvGraphicFramePr>
          <p:nvPr/>
        </p:nvGraphicFramePr>
        <p:xfrm>
          <a:off x="6051550" y="46038"/>
          <a:ext cx="3124200" cy="3314700"/>
        </p:xfrm>
        <a:graphic>
          <a:graphicData uri="http://schemas.openxmlformats.org/presentationml/2006/ole">
            <mc:AlternateContent xmlns:mc="http://schemas.openxmlformats.org/markup-compatibility/2006">
              <mc:Choice xmlns:v="urn:schemas-microsoft-com:vml" Requires="v">
                <p:oleObj name="Image" r:id="rId3" imgW="4990476" imgH="5295238" progId="Photoshop.Image.9">
                  <p:embed/>
                </p:oleObj>
              </mc:Choice>
              <mc:Fallback>
                <p:oleObj name="Image" r:id="rId3" imgW="4990476" imgH="5295238" progId="Photoshop.Image.9">
                  <p:embed/>
                  <p:pic>
                    <p:nvPicPr>
                      <p:cNvPr id="28569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550" y="46038"/>
                        <a:ext cx="31242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itle 1"/>
          <p:cNvSpPr>
            <a:spLocks noGrp="1"/>
          </p:cNvSpPr>
          <p:nvPr>
            <p:ph type="title"/>
          </p:nvPr>
        </p:nvSpPr>
        <p:spPr>
          <a:xfrm>
            <a:off x="3086894" y="274638"/>
            <a:ext cx="5599906" cy="1143000"/>
          </a:xfrm>
        </p:spPr>
        <p:txBody>
          <a:bodyPr/>
          <a:lstStyle/>
          <a:p>
            <a:pPr algn="l"/>
            <a:r>
              <a:rPr lang="en-US" dirty="0"/>
              <a:t>Dislocations</a:t>
            </a:r>
          </a:p>
        </p:txBody>
      </p:sp>
      <p:sp>
        <p:nvSpPr>
          <p:cNvPr id="3" name="Content Placeholder 2"/>
          <p:cNvSpPr>
            <a:spLocks noGrp="1"/>
          </p:cNvSpPr>
          <p:nvPr>
            <p:ph sz="half" idx="1"/>
          </p:nvPr>
        </p:nvSpPr>
        <p:spPr>
          <a:xfrm>
            <a:off x="0" y="1600200"/>
            <a:ext cx="4724400" cy="4953000"/>
          </a:xfrm>
        </p:spPr>
        <p:txBody>
          <a:bodyPr>
            <a:normAutofit fontScale="92500"/>
          </a:bodyPr>
          <a:lstStyle/>
          <a:p>
            <a:pPr>
              <a:defRPr/>
            </a:pPr>
            <a:r>
              <a:rPr lang="en-US" dirty="0"/>
              <a:t>Two-dimensional defect</a:t>
            </a:r>
          </a:p>
          <a:p>
            <a:pPr>
              <a:defRPr/>
            </a:pPr>
            <a:r>
              <a:rPr lang="en-US" dirty="0"/>
              <a:t>Dislocation is a common one</a:t>
            </a:r>
          </a:p>
          <a:p>
            <a:pPr>
              <a:defRPr/>
            </a:pPr>
            <a:r>
              <a:rPr lang="en-US" dirty="0"/>
              <a:t>Results from local elastic stress</a:t>
            </a:r>
          </a:p>
          <a:p>
            <a:pPr>
              <a:defRPr/>
            </a:pPr>
            <a:r>
              <a:rPr lang="en-US" dirty="0"/>
              <a:t>Described by Burgers vector</a:t>
            </a:r>
          </a:p>
          <a:p>
            <a:pPr lvl="1">
              <a:defRPr/>
            </a:pPr>
            <a:r>
              <a:rPr lang="en-US" dirty="0"/>
              <a:t>Constructed via closed loop around dislocation core</a:t>
            </a:r>
          </a:p>
          <a:p>
            <a:pPr lvl="1">
              <a:defRPr/>
            </a:pPr>
            <a:r>
              <a:rPr lang="en-US" dirty="0"/>
              <a:t>Edge dislocation: Burgers vector perpendicular to dislocation line</a:t>
            </a:r>
          </a:p>
          <a:p>
            <a:pPr lvl="1">
              <a:defRPr/>
            </a:pPr>
            <a:r>
              <a:rPr lang="en-US" dirty="0"/>
              <a:t>Screw dislocation:  Burgers vector parallel to dislocation line</a:t>
            </a:r>
          </a:p>
          <a:p>
            <a:pPr marL="457200" lvl="1" indent="0">
              <a:buNone/>
              <a:defRPr/>
            </a:pPr>
            <a:endParaRPr lang="en-US" dirty="0"/>
          </a:p>
        </p:txBody>
      </p:sp>
      <p:pic>
        <p:nvPicPr>
          <p:cNvPr id="16386" name="Picture 2" descr="File:Vector de Burgers.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8825" y="3429000"/>
            <a:ext cx="455295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V="1">
            <a:off x="3843338" y="3900488"/>
            <a:ext cx="10668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3664743" y="1604677"/>
            <a:ext cx="2119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600" dirty="0"/>
              <a:t>is a line defect</a:t>
            </a:r>
          </a:p>
        </p:txBody>
      </p:sp>
      <p:cxnSp>
        <p:nvCxnSpPr>
          <p:cNvPr id="5" name="Straight Connector 4"/>
          <p:cNvCxnSpPr/>
          <p:nvPr/>
        </p:nvCxnSpPr>
        <p:spPr>
          <a:xfrm>
            <a:off x="4584700" y="4586288"/>
            <a:ext cx="450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Bent Arrow 3"/>
          <p:cNvSpPr/>
          <p:nvPr/>
        </p:nvSpPr>
        <p:spPr>
          <a:xfrm rot="5400000">
            <a:off x="8564562" y="3054351"/>
            <a:ext cx="600075" cy="6096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3" name="Straight Arrow Connector 12"/>
          <p:cNvCxnSpPr/>
          <p:nvPr/>
        </p:nvCxnSpPr>
        <p:spPr>
          <a:xfrm>
            <a:off x="8864600" y="3776663"/>
            <a:ext cx="19050" cy="5016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8834438" y="42164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a:t>3</a:t>
            </a:r>
          </a:p>
        </p:txBody>
      </p:sp>
      <p:cxnSp>
        <p:nvCxnSpPr>
          <p:cNvPr id="16" name="Straight Arrow Connector 15"/>
          <p:cNvCxnSpPr/>
          <p:nvPr/>
        </p:nvCxnSpPr>
        <p:spPr>
          <a:xfrm flipH="1">
            <a:off x="7699375" y="4378325"/>
            <a:ext cx="771525"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8232775" y="443388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a:solidFill>
                  <a:srgbClr val="FF0000"/>
                </a:solidFill>
              </a:rPr>
              <a:t>4</a:t>
            </a:r>
          </a:p>
        </p:txBody>
      </p:sp>
      <p:cxnSp>
        <p:nvCxnSpPr>
          <p:cNvPr id="19" name="Straight Arrow Connector 18"/>
          <p:cNvCxnSpPr/>
          <p:nvPr/>
        </p:nvCxnSpPr>
        <p:spPr>
          <a:xfrm flipV="1">
            <a:off x="7526338" y="3732213"/>
            <a:ext cx="17462" cy="5016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7221538" y="384333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a:t>3</a:t>
            </a:r>
          </a:p>
        </p:txBody>
      </p:sp>
      <p:cxnSp>
        <p:nvCxnSpPr>
          <p:cNvPr id="21" name="Straight Arrow Connector 20"/>
          <p:cNvCxnSpPr/>
          <p:nvPr/>
        </p:nvCxnSpPr>
        <p:spPr>
          <a:xfrm>
            <a:off x="7720013" y="3586163"/>
            <a:ext cx="750887"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7953375" y="32893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a:solidFill>
                  <a:srgbClr val="FF0000"/>
                </a:solidFill>
              </a:rPr>
              <a:t>4</a:t>
            </a:r>
          </a:p>
        </p:txBody>
      </p:sp>
      <p:sp>
        <p:nvSpPr>
          <p:cNvPr id="23" name="Rectangle 22">
            <a:extLst>
              <a:ext uri="{FF2B5EF4-FFF2-40B4-BE49-F238E27FC236}">
                <a16:creationId xmlns:a16="http://schemas.microsoft.com/office/drawing/2014/main" id="{9A420177-7000-40DF-9545-C60EF60FC809}"/>
              </a:ext>
            </a:extLst>
          </p:cNvPr>
          <p:cNvSpPr/>
          <p:nvPr/>
        </p:nvSpPr>
        <p:spPr>
          <a:xfrm>
            <a:off x="4568825" y="4603750"/>
            <a:ext cx="455295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17300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56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par>
                                <p:cTn id="45" presetID="2" presetClass="entr" presetSubtype="4"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7" grpId="0" uiExpand="1"/>
      <p:bldP spid="10" grpId="0" uiExpand="1"/>
      <p:bldP spid="18" grpId="0" uiExpand="1"/>
      <p:bldP spid="20" grpId="0" uiExpand="1"/>
      <p:bldP spid="22" grpId="0" uiExpan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697" name="Object 2"/>
          <p:cNvGraphicFramePr>
            <a:graphicFrameLocks noChangeAspect="1"/>
          </p:cNvGraphicFramePr>
          <p:nvPr/>
        </p:nvGraphicFramePr>
        <p:xfrm>
          <a:off x="6051550" y="46038"/>
          <a:ext cx="3124200" cy="3314700"/>
        </p:xfrm>
        <a:graphic>
          <a:graphicData uri="http://schemas.openxmlformats.org/presentationml/2006/ole">
            <mc:AlternateContent xmlns:mc="http://schemas.openxmlformats.org/markup-compatibility/2006">
              <mc:Choice xmlns:v="urn:schemas-microsoft-com:vml" Requires="v">
                <p:oleObj name="Image" r:id="rId3" imgW="4990476" imgH="5295238" progId="Photoshop.Image.9">
                  <p:embed/>
                </p:oleObj>
              </mc:Choice>
              <mc:Fallback>
                <p:oleObj name="Image" r:id="rId3" imgW="4990476" imgH="5295238" progId="Photoshop.Image.9">
                  <p:embed/>
                  <p:pic>
                    <p:nvPicPr>
                      <p:cNvPr id="28569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550" y="46038"/>
                        <a:ext cx="31242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itle 1"/>
          <p:cNvSpPr>
            <a:spLocks noGrp="1"/>
          </p:cNvSpPr>
          <p:nvPr>
            <p:ph type="title"/>
          </p:nvPr>
        </p:nvSpPr>
        <p:spPr>
          <a:xfrm>
            <a:off x="3086894" y="274638"/>
            <a:ext cx="5599906" cy="1143000"/>
          </a:xfrm>
        </p:spPr>
        <p:txBody>
          <a:bodyPr/>
          <a:lstStyle/>
          <a:p>
            <a:pPr algn="l"/>
            <a:r>
              <a:rPr lang="en-US" dirty="0"/>
              <a:t>Dislocations</a:t>
            </a:r>
          </a:p>
        </p:txBody>
      </p:sp>
      <p:sp>
        <p:nvSpPr>
          <p:cNvPr id="3" name="Content Placeholder 2"/>
          <p:cNvSpPr>
            <a:spLocks noGrp="1"/>
          </p:cNvSpPr>
          <p:nvPr>
            <p:ph sz="half" idx="1"/>
          </p:nvPr>
        </p:nvSpPr>
        <p:spPr>
          <a:xfrm>
            <a:off x="0" y="1600200"/>
            <a:ext cx="4724400" cy="4953000"/>
          </a:xfrm>
        </p:spPr>
        <p:txBody>
          <a:bodyPr>
            <a:normAutofit fontScale="92500"/>
          </a:bodyPr>
          <a:lstStyle/>
          <a:p>
            <a:pPr>
              <a:defRPr/>
            </a:pPr>
            <a:r>
              <a:rPr lang="en-US" dirty="0"/>
              <a:t>Two-dimensional defect</a:t>
            </a:r>
          </a:p>
          <a:p>
            <a:pPr>
              <a:defRPr/>
            </a:pPr>
            <a:r>
              <a:rPr lang="en-US" dirty="0"/>
              <a:t>Dislocation is a common one</a:t>
            </a:r>
          </a:p>
          <a:p>
            <a:pPr>
              <a:defRPr/>
            </a:pPr>
            <a:r>
              <a:rPr lang="en-US" dirty="0"/>
              <a:t>Results from local elastic stress</a:t>
            </a:r>
          </a:p>
          <a:p>
            <a:pPr>
              <a:defRPr/>
            </a:pPr>
            <a:r>
              <a:rPr lang="en-US" dirty="0"/>
              <a:t>Described by Burgers vector</a:t>
            </a:r>
          </a:p>
          <a:p>
            <a:pPr lvl="1">
              <a:defRPr/>
            </a:pPr>
            <a:r>
              <a:rPr lang="en-US" dirty="0"/>
              <a:t>Constructed via closed loop around dislocation core</a:t>
            </a:r>
          </a:p>
          <a:p>
            <a:pPr lvl="1">
              <a:defRPr/>
            </a:pPr>
            <a:r>
              <a:rPr lang="en-US" dirty="0"/>
              <a:t>Edge dislocation: Burgers vector perpendicular to dislocation line</a:t>
            </a:r>
          </a:p>
          <a:p>
            <a:pPr lvl="1">
              <a:defRPr/>
            </a:pPr>
            <a:r>
              <a:rPr lang="en-US" dirty="0"/>
              <a:t>Screw dislocation:  Burgers vector parallel to dislocation line</a:t>
            </a:r>
          </a:p>
          <a:p>
            <a:pPr lvl="1">
              <a:defRPr/>
            </a:pPr>
            <a:endParaRPr lang="en-US" dirty="0"/>
          </a:p>
          <a:p>
            <a:pPr lvl="1">
              <a:defRPr/>
            </a:pPr>
            <a:r>
              <a:rPr lang="en-US" dirty="0">
                <a:solidFill>
                  <a:srgbClr val="7030A0"/>
                </a:solidFill>
              </a:rPr>
              <a:t>Real dislocations are often a mix</a:t>
            </a:r>
          </a:p>
        </p:txBody>
      </p:sp>
      <p:pic>
        <p:nvPicPr>
          <p:cNvPr id="16386" name="Picture 2" descr="File:Vector de Burgers.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8825" y="3429000"/>
            <a:ext cx="455295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V="1">
            <a:off x="3843338" y="3900488"/>
            <a:ext cx="10668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975100" y="5761038"/>
            <a:ext cx="60960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3664743" y="1604677"/>
            <a:ext cx="2119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600" dirty="0"/>
              <a:t>is a line defect</a:t>
            </a:r>
          </a:p>
        </p:txBody>
      </p:sp>
      <p:sp>
        <p:nvSpPr>
          <p:cNvPr id="11" name="TextBox 10"/>
          <p:cNvSpPr txBox="1">
            <a:spLocks noChangeArrowheads="1"/>
          </p:cNvSpPr>
          <p:nvPr/>
        </p:nvSpPr>
        <p:spPr bwMode="auto">
          <a:xfrm>
            <a:off x="6324600" y="6400800"/>
            <a:ext cx="2819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600" dirty="0"/>
              <a:t>Screw dislocation</a:t>
            </a:r>
          </a:p>
        </p:txBody>
      </p:sp>
      <p:cxnSp>
        <p:nvCxnSpPr>
          <p:cNvPr id="5" name="Straight Connector 4"/>
          <p:cNvCxnSpPr/>
          <p:nvPr/>
        </p:nvCxnSpPr>
        <p:spPr>
          <a:xfrm>
            <a:off x="4584700" y="4586288"/>
            <a:ext cx="450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Bent Arrow 3"/>
          <p:cNvSpPr/>
          <p:nvPr/>
        </p:nvSpPr>
        <p:spPr>
          <a:xfrm rot="5400000">
            <a:off x="8564562" y="3054351"/>
            <a:ext cx="600075" cy="6096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3" name="Straight Arrow Connector 12"/>
          <p:cNvCxnSpPr/>
          <p:nvPr/>
        </p:nvCxnSpPr>
        <p:spPr>
          <a:xfrm>
            <a:off x="8864600" y="3776663"/>
            <a:ext cx="19050" cy="5016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8834438" y="42164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a:t>3</a:t>
            </a:r>
          </a:p>
        </p:txBody>
      </p:sp>
      <p:cxnSp>
        <p:nvCxnSpPr>
          <p:cNvPr id="16" name="Straight Arrow Connector 15"/>
          <p:cNvCxnSpPr/>
          <p:nvPr/>
        </p:nvCxnSpPr>
        <p:spPr>
          <a:xfrm flipH="1">
            <a:off x="7699375" y="4378325"/>
            <a:ext cx="771525"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8232775" y="4433888"/>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a:solidFill>
                  <a:srgbClr val="FF0000"/>
                </a:solidFill>
              </a:rPr>
              <a:t>4</a:t>
            </a:r>
          </a:p>
        </p:txBody>
      </p:sp>
      <p:cxnSp>
        <p:nvCxnSpPr>
          <p:cNvPr id="19" name="Straight Arrow Connector 18"/>
          <p:cNvCxnSpPr/>
          <p:nvPr/>
        </p:nvCxnSpPr>
        <p:spPr>
          <a:xfrm flipV="1">
            <a:off x="7526338" y="3732213"/>
            <a:ext cx="17462" cy="5016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7221538" y="384333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a:t>3</a:t>
            </a:r>
          </a:p>
        </p:txBody>
      </p:sp>
      <p:cxnSp>
        <p:nvCxnSpPr>
          <p:cNvPr id="21" name="Straight Arrow Connector 20"/>
          <p:cNvCxnSpPr/>
          <p:nvPr/>
        </p:nvCxnSpPr>
        <p:spPr>
          <a:xfrm>
            <a:off x="7720013" y="3586163"/>
            <a:ext cx="750887"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7953375" y="32893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2000">
                <a:solidFill>
                  <a:srgbClr val="FF0000"/>
                </a:solidFill>
              </a:rPr>
              <a:t>4</a:t>
            </a:r>
          </a:p>
        </p:txBody>
      </p:sp>
    </p:spTree>
    <p:extLst>
      <p:ext uri="{BB962C8B-B14F-4D97-AF65-F5344CB8AC3E}">
        <p14:creationId xmlns:p14="http://schemas.microsoft.com/office/powerpoint/2010/main" val="659892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56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7" grpId="0" uiExpand="1"/>
      <p:bldP spid="11" grpId="0"/>
      <p:bldP spid="10" grpId="0" uiExpand="1"/>
      <p:bldP spid="18" grpId="0" uiExpand="1"/>
      <p:bldP spid="20" grpId="0" uiExpand="1"/>
      <p:bldP spid="22" grpId="0" uiExpan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870395"/>
            <a:ext cx="6324600" cy="1143000"/>
          </a:xfrm>
        </p:spPr>
        <p:txBody>
          <a:bodyPr>
            <a:normAutofit fontScale="90000"/>
          </a:bodyPr>
          <a:lstStyle/>
          <a:p>
            <a:r>
              <a:rPr lang="en-US" dirty="0"/>
              <a:t>How would you make a stack of sandwiches look like a screw dislocation? </a:t>
            </a:r>
          </a:p>
        </p:txBody>
      </p:sp>
      <p:pic>
        <p:nvPicPr>
          <p:cNvPr id="205828" name="Picture 4" descr="Image result for stack of ham sandwi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67000" cy="321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356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870395"/>
            <a:ext cx="6324600" cy="1143000"/>
          </a:xfrm>
        </p:spPr>
        <p:txBody>
          <a:bodyPr>
            <a:normAutofit fontScale="90000"/>
          </a:bodyPr>
          <a:lstStyle/>
          <a:p>
            <a:r>
              <a:rPr lang="en-US" dirty="0"/>
              <a:t>How would you make a stack of sandwiches look like a screw dislocation? </a:t>
            </a:r>
          </a:p>
        </p:txBody>
      </p:sp>
      <p:pic>
        <p:nvPicPr>
          <p:cNvPr id="205826" name="Picture 2" descr="Diagram of how to make a stack of ham sandwiches look like a screw dislo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68" y="2956941"/>
            <a:ext cx="9148304" cy="3876675"/>
          </a:xfrm>
          <a:prstGeom prst="rect">
            <a:avLst/>
          </a:prstGeom>
          <a:noFill/>
          <a:extLst>
            <a:ext uri="{909E8E84-426E-40DD-AFC4-6F175D3DCCD1}">
              <a14:hiddenFill xmlns:a14="http://schemas.microsoft.com/office/drawing/2010/main">
                <a:solidFill>
                  <a:srgbClr val="FFFFFF"/>
                </a:solidFill>
              </a14:hiddenFill>
            </a:ext>
          </a:extLst>
        </p:spPr>
      </p:pic>
      <p:pic>
        <p:nvPicPr>
          <p:cNvPr id="205828" name="Picture 4" descr="Image result for stack of ham sandwi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7000" cy="321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01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kind of dislocation is this? </a:t>
            </a:r>
          </a:p>
        </p:txBody>
      </p:sp>
      <p:pic>
        <p:nvPicPr>
          <p:cNvPr id="204802" name="Picture 2" descr="Image result for edge dislo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52292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30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 y="-6096"/>
            <a:ext cx="9153146" cy="6864096"/>
          </a:xfrm>
          <a:prstGeom prst="rect">
            <a:avLst/>
          </a:prstGeom>
        </p:spPr>
      </p:pic>
      <p:sp>
        <p:nvSpPr>
          <p:cNvPr id="6" name="TextBox 5"/>
          <p:cNvSpPr txBox="1"/>
          <p:nvPr/>
        </p:nvSpPr>
        <p:spPr>
          <a:xfrm>
            <a:off x="-838200" y="457200"/>
            <a:ext cx="4169664" cy="523220"/>
          </a:xfrm>
          <a:prstGeom prst="rect">
            <a:avLst/>
          </a:prstGeom>
          <a:noFill/>
        </p:spPr>
        <p:txBody>
          <a:bodyPr wrap="square" rtlCol="0">
            <a:spAutoFit/>
          </a:bodyPr>
          <a:lstStyle/>
          <a:p>
            <a:pPr algn="ctr"/>
            <a:r>
              <a:rPr lang="en-US" sz="2800" dirty="0">
                <a:solidFill>
                  <a:srgbClr val="5ECECC"/>
                </a:solidFill>
                <a:latin typeface="Times New Roman" panose="02020603050405020304" pitchFamily="18" charset="0"/>
                <a:cs typeface="Times New Roman" panose="02020603050405020304" pitchFamily="18" charset="0"/>
              </a:rPr>
              <a:t>(or Laser)</a:t>
            </a:r>
          </a:p>
        </p:txBody>
      </p:sp>
      <p:sp>
        <p:nvSpPr>
          <p:cNvPr id="5" name="TextBox 4"/>
          <p:cNvSpPr txBox="1"/>
          <p:nvPr/>
        </p:nvSpPr>
        <p:spPr>
          <a:xfrm>
            <a:off x="5004148" y="4953000"/>
            <a:ext cx="3966116" cy="1384995"/>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Rotating the target and/or substrate improves uniformity</a:t>
            </a:r>
          </a:p>
        </p:txBody>
      </p:sp>
    </p:spTree>
    <p:extLst>
      <p:ext uri="{BB962C8B-B14F-4D97-AF65-F5344CB8AC3E}">
        <p14:creationId xmlns:p14="http://schemas.microsoft.com/office/powerpoint/2010/main" val="402630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kind of dislocation is this? </a:t>
            </a:r>
          </a:p>
        </p:txBody>
      </p:sp>
      <p:pic>
        <p:nvPicPr>
          <p:cNvPr id="204802" name="Picture 2" descr="Image result for edge dislo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522922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2994745" y="2819401"/>
            <a:ext cx="6149256" cy="4041648"/>
          </a:xfrm>
          <a:prstGeom prst="rect">
            <a:avLst/>
          </a:prstGeom>
        </p:spPr>
      </p:pic>
    </p:spTree>
    <p:extLst>
      <p:ext uri="{BB962C8B-B14F-4D97-AF65-F5344CB8AC3E}">
        <p14:creationId xmlns:p14="http://schemas.microsoft.com/office/powerpoint/2010/main" val="160286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body" idx="1"/>
          </p:nvPr>
        </p:nvSpPr>
        <p:spPr>
          <a:xfrm>
            <a:off x="685800" y="1295400"/>
            <a:ext cx="7350125" cy="5791200"/>
          </a:xfrm>
        </p:spPr>
        <p:txBody>
          <a:bodyPr/>
          <a:lstStyle/>
          <a:p>
            <a:pPr eaLnBrk="1" hangingPunct="1">
              <a:lnSpc>
                <a:spcPct val="90000"/>
              </a:lnSpc>
            </a:pPr>
            <a:r>
              <a:rPr lang="en-US" sz="2800"/>
              <a:t>One case is a </a:t>
            </a:r>
            <a:r>
              <a:rPr lang="en-US" sz="2800">
                <a:solidFill>
                  <a:srgbClr val="0000FF"/>
                </a:solidFill>
              </a:rPr>
              <a:t>twin boundary (plane)</a:t>
            </a:r>
            <a:r>
              <a:rPr lang="en-US" sz="2800"/>
              <a:t> </a:t>
            </a:r>
          </a:p>
          <a:p>
            <a:pPr lvl="1" eaLnBrk="1" hangingPunct="1">
              <a:lnSpc>
                <a:spcPct val="90000"/>
              </a:lnSpc>
            </a:pPr>
            <a:r>
              <a:rPr lang="en-US"/>
              <a:t>Essentially a reflection of atom positions across the </a:t>
            </a:r>
            <a:r>
              <a:rPr lang="en-US">
                <a:solidFill>
                  <a:srgbClr val="0000FF"/>
                </a:solidFill>
              </a:rPr>
              <a:t>twinning plane</a:t>
            </a:r>
            <a:r>
              <a:rPr lang="en-US"/>
              <a:t>.</a:t>
            </a:r>
          </a:p>
          <a:p>
            <a:pPr lvl="1" eaLnBrk="1" hangingPunct="1">
              <a:lnSpc>
                <a:spcPct val="90000"/>
              </a:lnSpc>
              <a:buFontTx/>
              <a:buNone/>
            </a:pPr>
            <a:endParaRPr lang="en-US"/>
          </a:p>
          <a:p>
            <a:pPr lvl="1" eaLnBrk="1" hangingPunct="1">
              <a:lnSpc>
                <a:spcPct val="90000"/>
              </a:lnSpc>
              <a:buFontTx/>
              <a:buNone/>
            </a:pPr>
            <a:endParaRPr lang="en-US"/>
          </a:p>
          <a:p>
            <a:pPr eaLnBrk="1" hangingPunct="1">
              <a:lnSpc>
                <a:spcPct val="90000"/>
              </a:lnSpc>
            </a:pPr>
            <a:endParaRPr lang="en-US" sz="2800"/>
          </a:p>
          <a:p>
            <a:pPr eaLnBrk="1" hangingPunct="1">
              <a:lnSpc>
                <a:spcPct val="90000"/>
              </a:lnSpc>
            </a:pPr>
            <a:endParaRPr lang="en-US" sz="2800"/>
          </a:p>
          <a:p>
            <a:pPr eaLnBrk="1" hangingPunct="1">
              <a:lnSpc>
                <a:spcPct val="90000"/>
              </a:lnSpc>
            </a:pPr>
            <a:endParaRPr lang="en-US" sz="2800"/>
          </a:p>
          <a:p>
            <a:pPr eaLnBrk="1" hangingPunct="1">
              <a:lnSpc>
                <a:spcPct val="90000"/>
              </a:lnSpc>
            </a:pPr>
            <a:r>
              <a:rPr lang="en-US" sz="2800">
                <a:solidFill>
                  <a:srgbClr val="0000FF"/>
                </a:solidFill>
              </a:rPr>
              <a:t>Stacking faults</a:t>
            </a:r>
          </a:p>
          <a:p>
            <a:pPr lvl="1" eaLnBrk="1" hangingPunct="1">
              <a:lnSpc>
                <a:spcPct val="90000"/>
              </a:lnSpc>
            </a:pPr>
            <a:r>
              <a:rPr lang="en-US"/>
              <a:t>For FCC metals an error in ABCABC packing sequence</a:t>
            </a:r>
          </a:p>
          <a:p>
            <a:pPr lvl="1" eaLnBrk="1" hangingPunct="1">
              <a:lnSpc>
                <a:spcPct val="90000"/>
              </a:lnSpc>
            </a:pPr>
            <a:r>
              <a:rPr lang="en-US"/>
              <a:t>Ex:  ABCABABC</a:t>
            </a:r>
          </a:p>
        </p:txBody>
      </p:sp>
      <p:pic>
        <p:nvPicPr>
          <p:cNvPr id="15363" name="Picture 2" descr="Fig 4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630488"/>
            <a:ext cx="3560763"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Grp="1" noChangeArrowheads="1"/>
          </p:cNvSpPr>
          <p:nvPr>
            <p:ph type="title"/>
          </p:nvPr>
        </p:nvSpPr>
        <p:spPr/>
        <p:txBody>
          <a:bodyPr/>
          <a:lstStyle/>
          <a:p>
            <a:pPr eaLnBrk="1" hangingPunct="1"/>
            <a:r>
              <a:rPr lang="en-US" sz="3600" b="1" dirty="0"/>
              <a:t>Planar Defects</a:t>
            </a:r>
            <a:endParaRPr lang="en-US" sz="3600" dirty="0"/>
          </a:p>
        </p:txBody>
      </p:sp>
      <p:sp>
        <p:nvSpPr>
          <p:cNvPr id="15365" name="Rectangle 5"/>
          <p:cNvSpPr>
            <a:spLocks noChangeArrowheads="1"/>
          </p:cNvSpPr>
          <p:nvPr/>
        </p:nvSpPr>
        <p:spPr bwMode="auto">
          <a:xfrm>
            <a:off x="6400800" y="4495800"/>
            <a:ext cx="25384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spcBef>
                <a:spcPct val="20000"/>
              </a:spcBef>
              <a:buChar char="•"/>
              <a:defRPr sz="3200" i="1">
                <a:solidFill>
                  <a:srgbClr val="880215"/>
                </a:solidFill>
                <a:latin typeface="Arial" panose="020B0604020202020204" pitchFamily="34" charset="0"/>
              </a:defRPr>
            </a:lvl1pPr>
            <a:lvl2pPr marL="742950" indent="-285750">
              <a:spcBef>
                <a:spcPct val="20000"/>
              </a:spcBef>
              <a:buChar char="–"/>
              <a:defRPr sz="2800">
                <a:solidFill>
                  <a:srgbClr val="090C9C"/>
                </a:solidFill>
                <a:latin typeface="Arial" panose="020B0604020202020204" pitchFamily="34" charset="0"/>
              </a:defRPr>
            </a:lvl2pPr>
            <a:lvl3pPr marL="1143000" indent="-228600">
              <a:spcBef>
                <a:spcPct val="20000"/>
              </a:spcBef>
              <a:buChar char="•"/>
              <a:defRPr sz="2400">
                <a:solidFill>
                  <a:srgbClr val="090C9C"/>
                </a:solidFill>
                <a:latin typeface="Arial" panose="020B0604020202020204" pitchFamily="34" charset="0"/>
              </a:defRPr>
            </a:lvl3pPr>
            <a:lvl4pPr marL="1600200" indent="-228600">
              <a:spcBef>
                <a:spcPct val="20000"/>
              </a:spcBef>
              <a:buChar char="–"/>
              <a:defRPr sz="2000">
                <a:solidFill>
                  <a:srgbClr val="090C9C"/>
                </a:solidFill>
                <a:latin typeface="Arial" panose="020B0604020202020204" pitchFamily="34" charset="0"/>
              </a:defRPr>
            </a:lvl4pPr>
            <a:lvl5pPr marL="2057400" indent="-228600">
              <a:spcBef>
                <a:spcPct val="20000"/>
              </a:spcBef>
              <a:buChar char="»"/>
              <a:defRPr sz="2000">
                <a:solidFill>
                  <a:srgbClr val="090C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90C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90C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90C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90C9C"/>
                </a:solidFill>
                <a:latin typeface="Arial" panose="020B0604020202020204" pitchFamily="34" charset="0"/>
              </a:defRPr>
            </a:lvl9pPr>
          </a:lstStyle>
          <a:p>
            <a:pPr>
              <a:spcBef>
                <a:spcPct val="0"/>
              </a:spcBef>
              <a:buFontTx/>
              <a:buNone/>
            </a:pPr>
            <a:r>
              <a:rPr lang="en-US" sz="1200">
                <a:solidFill>
                  <a:srgbClr val="000000"/>
                </a:solidFill>
                <a:latin typeface="Calibri" panose="020F0502020204030204" pitchFamily="34" charset="0"/>
              </a:rPr>
              <a:t>Adapted from Fig. 4.9, Callister 7e.</a:t>
            </a:r>
          </a:p>
        </p:txBody>
      </p:sp>
    </p:spTree>
    <p:extLst>
      <p:ext uri="{BB962C8B-B14F-4D97-AF65-F5344CB8AC3E}">
        <p14:creationId xmlns:p14="http://schemas.microsoft.com/office/powerpoint/2010/main" val="2904908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6">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457200" y="0"/>
            <a:ext cx="8229600" cy="609600"/>
          </a:xfrm>
          <a:prstGeom prst="rect">
            <a:avLst/>
          </a:prstGeom>
          <a:noFill/>
          <a:ln w="9525">
            <a:noFill/>
            <a:miter lim="800000"/>
            <a:headEnd/>
            <a:tailEnd/>
          </a:ln>
          <a:effectLst/>
        </p:spPr>
        <p:txBody>
          <a:bodyPr anchor="ctr"/>
          <a:lstStyle/>
          <a:p>
            <a:pPr algn="ctr"/>
            <a:r>
              <a:rPr lang="en-US" sz="4000">
                <a:solidFill>
                  <a:schemeClr val="tx2"/>
                </a:solidFill>
              </a:rPr>
              <a:t>Close packed crystals</a:t>
            </a:r>
          </a:p>
        </p:txBody>
      </p:sp>
      <p:grpSp>
        <p:nvGrpSpPr>
          <p:cNvPr id="2" name="Group 5"/>
          <p:cNvGrpSpPr>
            <a:grpSpLocks/>
          </p:cNvGrpSpPr>
          <p:nvPr/>
        </p:nvGrpSpPr>
        <p:grpSpPr bwMode="auto">
          <a:xfrm>
            <a:off x="1041400" y="685800"/>
            <a:ext cx="2743200" cy="2286000"/>
            <a:chOff x="672" y="1632"/>
            <a:chExt cx="2376" cy="1968"/>
          </a:xfrm>
        </p:grpSpPr>
        <p:sp>
          <p:nvSpPr>
            <p:cNvPr id="35846" name="Oval 6"/>
            <p:cNvSpPr>
              <a:spLocks noChangeArrowheads="1"/>
            </p:cNvSpPr>
            <p:nvPr/>
          </p:nvSpPr>
          <p:spPr bwMode="auto">
            <a:xfrm>
              <a:off x="672"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47" name="Oval 7"/>
            <p:cNvSpPr>
              <a:spLocks noChangeArrowheads="1"/>
            </p:cNvSpPr>
            <p:nvPr/>
          </p:nvSpPr>
          <p:spPr bwMode="auto">
            <a:xfrm>
              <a:off x="1104"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48" name="Oval 8"/>
            <p:cNvSpPr>
              <a:spLocks noChangeArrowheads="1"/>
            </p:cNvSpPr>
            <p:nvPr/>
          </p:nvSpPr>
          <p:spPr bwMode="auto">
            <a:xfrm>
              <a:off x="1536"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49" name="Oval 9"/>
            <p:cNvSpPr>
              <a:spLocks noChangeArrowheads="1"/>
            </p:cNvSpPr>
            <p:nvPr/>
          </p:nvSpPr>
          <p:spPr bwMode="auto">
            <a:xfrm>
              <a:off x="1968"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50" name="Oval 10"/>
            <p:cNvSpPr>
              <a:spLocks noChangeArrowheads="1"/>
            </p:cNvSpPr>
            <p:nvPr/>
          </p:nvSpPr>
          <p:spPr bwMode="auto">
            <a:xfrm>
              <a:off x="888"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51" name="Oval 11"/>
            <p:cNvSpPr>
              <a:spLocks noChangeArrowheads="1"/>
            </p:cNvSpPr>
            <p:nvPr/>
          </p:nvSpPr>
          <p:spPr bwMode="auto">
            <a:xfrm>
              <a:off x="1320"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52" name="Oval 12"/>
            <p:cNvSpPr>
              <a:spLocks noChangeArrowheads="1"/>
            </p:cNvSpPr>
            <p:nvPr/>
          </p:nvSpPr>
          <p:spPr bwMode="auto">
            <a:xfrm>
              <a:off x="1752"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53" name="Oval 13"/>
            <p:cNvSpPr>
              <a:spLocks noChangeArrowheads="1"/>
            </p:cNvSpPr>
            <p:nvPr/>
          </p:nvSpPr>
          <p:spPr bwMode="auto">
            <a:xfrm>
              <a:off x="2184"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54" name="Oval 14"/>
            <p:cNvSpPr>
              <a:spLocks noChangeArrowheads="1"/>
            </p:cNvSpPr>
            <p:nvPr/>
          </p:nvSpPr>
          <p:spPr bwMode="auto">
            <a:xfrm>
              <a:off x="672"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55" name="Oval 15"/>
            <p:cNvSpPr>
              <a:spLocks noChangeArrowheads="1"/>
            </p:cNvSpPr>
            <p:nvPr/>
          </p:nvSpPr>
          <p:spPr bwMode="auto">
            <a:xfrm>
              <a:off x="1104"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56" name="Oval 16"/>
            <p:cNvSpPr>
              <a:spLocks noChangeArrowheads="1"/>
            </p:cNvSpPr>
            <p:nvPr/>
          </p:nvSpPr>
          <p:spPr bwMode="auto">
            <a:xfrm>
              <a:off x="1536"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57" name="Oval 17"/>
            <p:cNvSpPr>
              <a:spLocks noChangeArrowheads="1"/>
            </p:cNvSpPr>
            <p:nvPr/>
          </p:nvSpPr>
          <p:spPr bwMode="auto">
            <a:xfrm>
              <a:off x="1968"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58" name="Oval 18"/>
            <p:cNvSpPr>
              <a:spLocks noChangeArrowheads="1"/>
            </p:cNvSpPr>
            <p:nvPr/>
          </p:nvSpPr>
          <p:spPr bwMode="auto">
            <a:xfrm>
              <a:off x="888"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59" name="Oval 19"/>
            <p:cNvSpPr>
              <a:spLocks noChangeArrowheads="1"/>
            </p:cNvSpPr>
            <p:nvPr/>
          </p:nvSpPr>
          <p:spPr bwMode="auto">
            <a:xfrm>
              <a:off x="1320"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60" name="Oval 20"/>
            <p:cNvSpPr>
              <a:spLocks noChangeArrowheads="1"/>
            </p:cNvSpPr>
            <p:nvPr/>
          </p:nvSpPr>
          <p:spPr bwMode="auto">
            <a:xfrm>
              <a:off x="1752"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61" name="Oval 21"/>
            <p:cNvSpPr>
              <a:spLocks noChangeArrowheads="1"/>
            </p:cNvSpPr>
            <p:nvPr/>
          </p:nvSpPr>
          <p:spPr bwMode="auto">
            <a:xfrm>
              <a:off x="2184"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62" name="Oval 22"/>
            <p:cNvSpPr>
              <a:spLocks noChangeArrowheads="1"/>
            </p:cNvSpPr>
            <p:nvPr/>
          </p:nvSpPr>
          <p:spPr bwMode="auto">
            <a:xfrm>
              <a:off x="672"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63" name="Oval 23"/>
            <p:cNvSpPr>
              <a:spLocks noChangeArrowheads="1"/>
            </p:cNvSpPr>
            <p:nvPr/>
          </p:nvSpPr>
          <p:spPr bwMode="auto">
            <a:xfrm>
              <a:off x="1104"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64" name="Oval 24"/>
            <p:cNvSpPr>
              <a:spLocks noChangeArrowheads="1"/>
            </p:cNvSpPr>
            <p:nvPr/>
          </p:nvSpPr>
          <p:spPr bwMode="auto">
            <a:xfrm>
              <a:off x="1536"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65" name="Oval 25"/>
            <p:cNvSpPr>
              <a:spLocks noChangeArrowheads="1"/>
            </p:cNvSpPr>
            <p:nvPr/>
          </p:nvSpPr>
          <p:spPr bwMode="auto">
            <a:xfrm>
              <a:off x="1968"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66" name="Oval 26"/>
            <p:cNvSpPr>
              <a:spLocks noChangeArrowheads="1"/>
            </p:cNvSpPr>
            <p:nvPr/>
          </p:nvSpPr>
          <p:spPr bwMode="auto">
            <a:xfrm>
              <a:off x="2400"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67" name="Oval 27"/>
            <p:cNvSpPr>
              <a:spLocks noChangeArrowheads="1"/>
            </p:cNvSpPr>
            <p:nvPr/>
          </p:nvSpPr>
          <p:spPr bwMode="auto">
            <a:xfrm>
              <a:off x="2616"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68" name="Oval 28"/>
            <p:cNvSpPr>
              <a:spLocks noChangeArrowheads="1"/>
            </p:cNvSpPr>
            <p:nvPr/>
          </p:nvSpPr>
          <p:spPr bwMode="auto">
            <a:xfrm>
              <a:off x="2400"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69" name="Oval 29"/>
            <p:cNvSpPr>
              <a:spLocks noChangeArrowheads="1"/>
            </p:cNvSpPr>
            <p:nvPr/>
          </p:nvSpPr>
          <p:spPr bwMode="auto">
            <a:xfrm>
              <a:off x="2616"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70" name="Oval 30"/>
            <p:cNvSpPr>
              <a:spLocks noChangeArrowheads="1"/>
            </p:cNvSpPr>
            <p:nvPr/>
          </p:nvSpPr>
          <p:spPr bwMode="auto">
            <a:xfrm>
              <a:off x="2400"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3" name="Group 31"/>
          <p:cNvGrpSpPr>
            <a:grpSpLocks/>
          </p:cNvGrpSpPr>
          <p:nvPr/>
        </p:nvGrpSpPr>
        <p:grpSpPr bwMode="auto">
          <a:xfrm>
            <a:off x="5080000" y="685800"/>
            <a:ext cx="2743200" cy="2286000"/>
            <a:chOff x="672" y="1632"/>
            <a:chExt cx="2376" cy="1968"/>
          </a:xfrm>
        </p:grpSpPr>
        <p:sp>
          <p:nvSpPr>
            <p:cNvPr id="35872" name="Oval 32"/>
            <p:cNvSpPr>
              <a:spLocks noChangeArrowheads="1"/>
            </p:cNvSpPr>
            <p:nvPr/>
          </p:nvSpPr>
          <p:spPr bwMode="auto">
            <a:xfrm>
              <a:off x="672"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73" name="Oval 33"/>
            <p:cNvSpPr>
              <a:spLocks noChangeArrowheads="1"/>
            </p:cNvSpPr>
            <p:nvPr/>
          </p:nvSpPr>
          <p:spPr bwMode="auto">
            <a:xfrm>
              <a:off x="1104"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74" name="Oval 34"/>
            <p:cNvSpPr>
              <a:spLocks noChangeArrowheads="1"/>
            </p:cNvSpPr>
            <p:nvPr/>
          </p:nvSpPr>
          <p:spPr bwMode="auto">
            <a:xfrm>
              <a:off x="1536"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75" name="Oval 35"/>
            <p:cNvSpPr>
              <a:spLocks noChangeArrowheads="1"/>
            </p:cNvSpPr>
            <p:nvPr/>
          </p:nvSpPr>
          <p:spPr bwMode="auto">
            <a:xfrm>
              <a:off x="1968"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76" name="Oval 36"/>
            <p:cNvSpPr>
              <a:spLocks noChangeArrowheads="1"/>
            </p:cNvSpPr>
            <p:nvPr/>
          </p:nvSpPr>
          <p:spPr bwMode="auto">
            <a:xfrm>
              <a:off x="888"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77" name="Oval 37"/>
            <p:cNvSpPr>
              <a:spLocks noChangeArrowheads="1"/>
            </p:cNvSpPr>
            <p:nvPr/>
          </p:nvSpPr>
          <p:spPr bwMode="auto">
            <a:xfrm>
              <a:off x="1320"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78" name="Oval 38"/>
            <p:cNvSpPr>
              <a:spLocks noChangeArrowheads="1"/>
            </p:cNvSpPr>
            <p:nvPr/>
          </p:nvSpPr>
          <p:spPr bwMode="auto">
            <a:xfrm>
              <a:off x="1752"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79" name="Oval 39"/>
            <p:cNvSpPr>
              <a:spLocks noChangeArrowheads="1"/>
            </p:cNvSpPr>
            <p:nvPr/>
          </p:nvSpPr>
          <p:spPr bwMode="auto">
            <a:xfrm>
              <a:off x="2184"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80" name="Oval 40"/>
            <p:cNvSpPr>
              <a:spLocks noChangeArrowheads="1"/>
            </p:cNvSpPr>
            <p:nvPr/>
          </p:nvSpPr>
          <p:spPr bwMode="auto">
            <a:xfrm>
              <a:off x="672"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81" name="Oval 41"/>
            <p:cNvSpPr>
              <a:spLocks noChangeArrowheads="1"/>
            </p:cNvSpPr>
            <p:nvPr/>
          </p:nvSpPr>
          <p:spPr bwMode="auto">
            <a:xfrm>
              <a:off x="1104"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82" name="Oval 42"/>
            <p:cNvSpPr>
              <a:spLocks noChangeArrowheads="1"/>
            </p:cNvSpPr>
            <p:nvPr/>
          </p:nvSpPr>
          <p:spPr bwMode="auto">
            <a:xfrm>
              <a:off x="1536"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83" name="Oval 43"/>
            <p:cNvSpPr>
              <a:spLocks noChangeArrowheads="1"/>
            </p:cNvSpPr>
            <p:nvPr/>
          </p:nvSpPr>
          <p:spPr bwMode="auto">
            <a:xfrm>
              <a:off x="1968"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84" name="Oval 44"/>
            <p:cNvSpPr>
              <a:spLocks noChangeArrowheads="1"/>
            </p:cNvSpPr>
            <p:nvPr/>
          </p:nvSpPr>
          <p:spPr bwMode="auto">
            <a:xfrm>
              <a:off x="888"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85" name="Oval 45"/>
            <p:cNvSpPr>
              <a:spLocks noChangeArrowheads="1"/>
            </p:cNvSpPr>
            <p:nvPr/>
          </p:nvSpPr>
          <p:spPr bwMode="auto">
            <a:xfrm>
              <a:off x="1320"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86" name="Oval 46"/>
            <p:cNvSpPr>
              <a:spLocks noChangeArrowheads="1"/>
            </p:cNvSpPr>
            <p:nvPr/>
          </p:nvSpPr>
          <p:spPr bwMode="auto">
            <a:xfrm>
              <a:off x="1752"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87" name="Oval 47"/>
            <p:cNvSpPr>
              <a:spLocks noChangeArrowheads="1"/>
            </p:cNvSpPr>
            <p:nvPr/>
          </p:nvSpPr>
          <p:spPr bwMode="auto">
            <a:xfrm>
              <a:off x="2184"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88" name="Oval 48"/>
            <p:cNvSpPr>
              <a:spLocks noChangeArrowheads="1"/>
            </p:cNvSpPr>
            <p:nvPr/>
          </p:nvSpPr>
          <p:spPr bwMode="auto">
            <a:xfrm>
              <a:off x="672"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89" name="Oval 49"/>
            <p:cNvSpPr>
              <a:spLocks noChangeArrowheads="1"/>
            </p:cNvSpPr>
            <p:nvPr/>
          </p:nvSpPr>
          <p:spPr bwMode="auto">
            <a:xfrm>
              <a:off x="1104"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90" name="Oval 50"/>
            <p:cNvSpPr>
              <a:spLocks noChangeArrowheads="1"/>
            </p:cNvSpPr>
            <p:nvPr/>
          </p:nvSpPr>
          <p:spPr bwMode="auto">
            <a:xfrm>
              <a:off x="1536"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91" name="Oval 51"/>
            <p:cNvSpPr>
              <a:spLocks noChangeArrowheads="1"/>
            </p:cNvSpPr>
            <p:nvPr/>
          </p:nvSpPr>
          <p:spPr bwMode="auto">
            <a:xfrm>
              <a:off x="1968"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92" name="Oval 52"/>
            <p:cNvSpPr>
              <a:spLocks noChangeArrowheads="1"/>
            </p:cNvSpPr>
            <p:nvPr/>
          </p:nvSpPr>
          <p:spPr bwMode="auto">
            <a:xfrm>
              <a:off x="2400"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93" name="Oval 53"/>
            <p:cNvSpPr>
              <a:spLocks noChangeArrowheads="1"/>
            </p:cNvSpPr>
            <p:nvPr/>
          </p:nvSpPr>
          <p:spPr bwMode="auto">
            <a:xfrm>
              <a:off x="2616"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94" name="Oval 54"/>
            <p:cNvSpPr>
              <a:spLocks noChangeArrowheads="1"/>
            </p:cNvSpPr>
            <p:nvPr/>
          </p:nvSpPr>
          <p:spPr bwMode="auto">
            <a:xfrm>
              <a:off x="2400"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95" name="Oval 55"/>
            <p:cNvSpPr>
              <a:spLocks noChangeArrowheads="1"/>
            </p:cNvSpPr>
            <p:nvPr/>
          </p:nvSpPr>
          <p:spPr bwMode="auto">
            <a:xfrm>
              <a:off x="2616"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896" name="Oval 56"/>
            <p:cNvSpPr>
              <a:spLocks noChangeArrowheads="1"/>
            </p:cNvSpPr>
            <p:nvPr/>
          </p:nvSpPr>
          <p:spPr bwMode="auto">
            <a:xfrm>
              <a:off x="2400"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4" name="Group 57"/>
          <p:cNvGrpSpPr>
            <a:grpSpLocks/>
          </p:cNvGrpSpPr>
          <p:nvPr/>
        </p:nvGrpSpPr>
        <p:grpSpPr bwMode="auto">
          <a:xfrm>
            <a:off x="5334000" y="838200"/>
            <a:ext cx="2743200" cy="2286000"/>
            <a:chOff x="672" y="1632"/>
            <a:chExt cx="2376" cy="1968"/>
          </a:xfrm>
        </p:grpSpPr>
        <p:sp>
          <p:nvSpPr>
            <p:cNvPr id="35898" name="Oval 58"/>
            <p:cNvSpPr>
              <a:spLocks noChangeArrowheads="1"/>
            </p:cNvSpPr>
            <p:nvPr/>
          </p:nvSpPr>
          <p:spPr bwMode="auto">
            <a:xfrm>
              <a:off x="672"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899" name="Oval 59"/>
            <p:cNvSpPr>
              <a:spLocks noChangeArrowheads="1"/>
            </p:cNvSpPr>
            <p:nvPr/>
          </p:nvSpPr>
          <p:spPr bwMode="auto">
            <a:xfrm>
              <a:off x="1104"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00" name="Oval 60"/>
            <p:cNvSpPr>
              <a:spLocks noChangeArrowheads="1"/>
            </p:cNvSpPr>
            <p:nvPr/>
          </p:nvSpPr>
          <p:spPr bwMode="auto">
            <a:xfrm>
              <a:off x="1536"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01" name="Oval 61"/>
            <p:cNvSpPr>
              <a:spLocks noChangeArrowheads="1"/>
            </p:cNvSpPr>
            <p:nvPr/>
          </p:nvSpPr>
          <p:spPr bwMode="auto">
            <a:xfrm>
              <a:off x="1968"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02" name="Oval 62"/>
            <p:cNvSpPr>
              <a:spLocks noChangeArrowheads="1"/>
            </p:cNvSpPr>
            <p:nvPr/>
          </p:nvSpPr>
          <p:spPr bwMode="auto">
            <a:xfrm>
              <a:off x="888"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03" name="Oval 63"/>
            <p:cNvSpPr>
              <a:spLocks noChangeArrowheads="1"/>
            </p:cNvSpPr>
            <p:nvPr/>
          </p:nvSpPr>
          <p:spPr bwMode="auto">
            <a:xfrm>
              <a:off x="1320"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04" name="Oval 64"/>
            <p:cNvSpPr>
              <a:spLocks noChangeArrowheads="1"/>
            </p:cNvSpPr>
            <p:nvPr/>
          </p:nvSpPr>
          <p:spPr bwMode="auto">
            <a:xfrm>
              <a:off x="1752"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05" name="Oval 65"/>
            <p:cNvSpPr>
              <a:spLocks noChangeArrowheads="1"/>
            </p:cNvSpPr>
            <p:nvPr/>
          </p:nvSpPr>
          <p:spPr bwMode="auto">
            <a:xfrm>
              <a:off x="2184"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06" name="Oval 66"/>
            <p:cNvSpPr>
              <a:spLocks noChangeArrowheads="1"/>
            </p:cNvSpPr>
            <p:nvPr/>
          </p:nvSpPr>
          <p:spPr bwMode="auto">
            <a:xfrm>
              <a:off x="672"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07" name="Oval 67"/>
            <p:cNvSpPr>
              <a:spLocks noChangeArrowheads="1"/>
            </p:cNvSpPr>
            <p:nvPr/>
          </p:nvSpPr>
          <p:spPr bwMode="auto">
            <a:xfrm>
              <a:off x="1104"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08" name="Oval 68"/>
            <p:cNvSpPr>
              <a:spLocks noChangeArrowheads="1"/>
            </p:cNvSpPr>
            <p:nvPr/>
          </p:nvSpPr>
          <p:spPr bwMode="auto">
            <a:xfrm>
              <a:off x="1536"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09" name="Oval 69"/>
            <p:cNvSpPr>
              <a:spLocks noChangeArrowheads="1"/>
            </p:cNvSpPr>
            <p:nvPr/>
          </p:nvSpPr>
          <p:spPr bwMode="auto">
            <a:xfrm>
              <a:off x="1968"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10" name="Oval 70"/>
            <p:cNvSpPr>
              <a:spLocks noChangeArrowheads="1"/>
            </p:cNvSpPr>
            <p:nvPr/>
          </p:nvSpPr>
          <p:spPr bwMode="auto">
            <a:xfrm>
              <a:off x="888"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11" name="Oval 71"/>
            <p:cNvSpPr>
              <a:spLocks noChangeArrowheads="1"/>
            </p:cNvSpPr>
            <p:nvPr/>
          </p:nvSpPr>
          <p:spPr bwMode="auto">
            <a:xfrm>
              <a:off x="1320"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12" name="Oval 72"/>
            <p:cNvSpPr>
              <a:spLocks noChangeArrowheads="1"/>
            </p:cNvSpPr>
            <p:nvPr/>
          </p:nvSpPr>
          <p:spPr bwMode="auto">
            <a:xfrm>
              <a:off x="1752"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13" name="Oval 73"/>
            <p:cNvSpPr>
              <a:spLocks noChangeArrowheads="1"/>
            </p:cNvSpPr>
            <p:nvPr/>
          </p:nvSpPr>
          <p:spPr bwMode="auto">
            <a:xfrm>
              <a:off x="2184"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14" name="Oval 74"/>
            <p:cNvSpPr>
              <a:spLocks noChangeArrowheads="1"/>
            </p:cNvSpPr>
            <p:nvPr/>
          </p:nvSpPr>
          <p:spPr bwMode="auto">
            <a:xfrm>
              <a:off x="672"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15" name="Oval 75"/>
            <p:cNvSpPr>
              <a:spLocks noChangeArrowheads="1"/>
            </p:cNvSpPr>
            <p:nvPr/>
          </p:nvSpPr>
          <p:spPr bwMode="auto">
            <a:xfrm>
              <a:off x="1104"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16" name="Oval 76"/>
            <p:cNvSpPr>
              <a:spLocks noChangeArrowheads="1"/>
            </p:cNvSpPr>
            <p:nvPr/>
          </p:nvSpPr>
          <p:spPr bwMode="auto">
            <a:xfrm>
              <a:off x="1536"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17" name="Oval 77"/>
            <p:cNvSpPr>
              <a:spLocks noChangeArrowheads="1"/>
            </p:cNvSpPr>
            <p:nvPr/>
          </p:nvSpPr>
          <p:spPr bwMode="auto">
            <a:xfrm>
              <a:off x="1968"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18" name="Oval 78"/>
            <p:cNvSpPr>
              <a:spLocks noChangeArrowheads="1"/>
            </p:cNvSpPr>
            <p:nvPr/>
          </p:nvSpPr>
          <p:spPr bwMode="auto">
            <a:xfrm>
              <a:off x="2400"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19" name="Oval 79"/>
            <p:cNvSpPr>
              <a:spLocks noChangeArrowheads="1"/>
            </p:cNvSpPr>
            <p:nvPr/>
          </p:nvSpPr>
          <p:spPr bwMode="auto">
            <a:xfrm>
              <a:off x="2616"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20" name="Oval 80"/>
            <p:cNvSpPr>
              <a:spLocks noChangeArrowheads="1"/>
            </p:cNvSpPr>
            <p:nvPr/>
          </p:nvSpPr>
          <p:spPr bwMode="auto">
            <a:xfrm>
              <a:off x="2400"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21" name="Oval 81"/>
            <p:cNvSpPr>
              <a:spLocks noChangeArrowheads="1"/>
            </p:cNvSpPr>
            <p:nvPr/>
          </p:nvSpPr>
          <p:spPr bwMode="auto">
            <a:xfrm>
              <a:off x="2616"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22" name="Oval 82"/>
            <p:cNvSpPr>
              <a:spLocks noChangeArrowheads="1"/>
            </p:cNvSpPr>
            <p:nvPr/>
          </p:nvSpPr>
          <p:spPr bwMode="auto">
            <a:xfrm>
              <a:off x="2400"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grpSp>
      <p:grpSp>
        <p:nvGrpSpPr>
          <p:cNvPr id="5" name="Group 83"/>
          <p:cNvGrpSpPr>
            <a:grpSpLocks/>
          </p:cNvGrpSpPr>
          <p:nvPr/>
        </p:nvGrpSpPr>
        <p:grpSpPr bwMode="auto">
          <a:xfrm>
            <a:off x="990600" y="3810000"/>
            <a:ext cx="2743200" cy="2286000"/>
            <a:chOff x="672" y="1632"/>
            <a:chExt cx="2376" cy="1968"/>
          </a:xfrm>
        </p:grpSpPr>
        <p:sp>
          <p:nvSpPr>
            <p:cNvPr id="35924" name="Oval 84"/>
            <p:cNvSpPr>
              <a:spLocks noChangeArrowheads="1"/>
            </p:cNvSpPr>
            <p:nvPr/>
          </p:nvSpPr>
          <p:spPr bwMode="auto">
            <a:xfrm>
              <a:off x="672"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25" name="Oval 85"/>
            <p:cNvSpPr>
              <a:spLocks noChangeArrowheads="1"/>
            </p:cNvSpPr>
            <p:nvPr/>
          </p:nvSpPr>
          <p:spPr bwMode="auto">
            <a:xfrm>
              <a:off x="1104"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26" name="Oval 86"/>
            <p:cNvSpPr>
              <a:spLocks noChangeArrowheads="1"/>
            </p:cNvSpPr>
            <p:nvPr/>
          </p:nvSpPr>
          <p:spPr bwMode="auto">
            <a:xfrm>
              <a:off x="1536"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27" name="Oval 87"/>
            <p:cNvSpPr>
              <a:spLocks noChangeArrowheads="1"/>
            </p:cNvSpPr>
            <p:nvPr/>
          </p:nvSpPr>
          <p:spPr bwMode="auto">
            <a:xfrm>
              <a:off x="1968"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28" name="Oval 88"/>
            <p:cNvSpPr>
              <a:spLocks noChangeArrowheads="1"/>
            </p:cNvSpPr>
            <p:nvPr/>
          </p:nvSpPr>
          <p:spPr bwMode="auto">
            <a:xfrm>
              <a:off x="888"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29" name="Oval 89"/>
            <p:cNvSpPr>
              <a:spLocks noChangeArrowheads="1"/>
            </p:cNvSpPr>
            <p:nvPr/>
          </p:nvSpPr>
          <p:spPr bwMode="auto">
            <a:xfrm>
              <a:off x="1320"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30" name="Oval 90"/>
            <p:cNvSpPr>
              <a:spLocks noChangeArrowheads="1"/>
            </p:cNvSpPr>
            <p:nvPr/>
          </p:nvSpPr>
          <p:spPr bwMode="auto">
            <a:xfrm>
              <a:off x="1752"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31" name="Oval 91"/>
            <p:cNvSpPr>
              <a:spLocks noChangeArrowheads="1"/>
            </p:cNvSpPr>
            <p:nvPr/>
          </p:nvSpPr>
          <p:spPr bwMode="auto">
            <a:xfrm>
              <a:off x="2184"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32" name="Oval 92"/>
            <p:cNvSpPr>
              <a:spLocks noChangeArrowheads="1"/>
            </p:cNvSpPr>
            <p:nvPr/>
          </p:nvSpPr>
          <p:spPr bwMode="auto">
            <a:xfrm>
              <a:off x="672"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33" name="Oval 93"/>
            <p:cNvSpPr>
              <a:spLocks noChangeArrowheads="1"/>
            </p:cNvSpPr>
            <p:nvPr/>
          </p:nvSpPr>
          <p:spPr bwMode="auto">
            <a:xfrm>
              <a:off x="1104"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34" name="Oval 94"/>
            <p:cNvSpPr>
              <a:spLocks noChangeArrowheads="1"/>
            </p:cNvSpPr>
            <p:nvPr/>
          </p:nvSpPr>
          <p:spPr bwMode="auto">
            <a:xfrm>
              <a:off x="1536"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35" name="Oval 95"/>
            <p:cNvSpPr>
              <a:spLocks noChangeArrowheads="1"/>
            </p:cNvSpPr>
            <p:nvPr/>
          </p:nvSpPr>
          <p:spPr bwMode="auto">
            <a:xfrm>
              <a:off x="1968"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36" name="Oval 96"/>
            <p:cNvSpPr>
              <a:spLocks noChangeArrowheads="1"/>
            </p:cNvSpPr>
            <p:nvPr/>
          </p:nvSpPr>
          <p:spPr bwMode="auto">
            <a:xfrm>
              <a:off x="888"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37" name="Oval 97"/>
            <p:cNvSpPr>
              <a:spLocks noChangeArrowheads="1"/>
            </p:cNvSpPr>
            <p:nvPr/>
          </p:nvSpPr>
          <p:spPr bwMode="auto">
            <a:xfrm>
              <a:off x="1320"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38" name="Oval 98"/>
            <p:cNvSpPr>
              <a:spLocks noChangeArrowheads="1"/>
            </p:cNvSpPr>
            <p:nvPr/>
          </p:nvSpPr>
          <p:spPr bwMode="auto">
            <a:xfrm>
              <a:off x="1752"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39" name="Oval 99"/>
            <p:cNvSpPr>
              <a:spLocks noChangeArrowheads="1"/>
            </p:cNvSpPr>
            <p:nvPr/>
          </p:nvSpPr>
          <p:spPr bwMode="auto">
            <a:xfrm>
              <a:off x="2184"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40" name="Oval 100"/>
            <p:cNvSpPr>
              <a:spLocks noChangeArrowheads="1"/>
            </p:cNvSpPr>
            <p:nvPr/>
          </p:nvSpPr>
          <p:spPr bwMode="auto">
            <a:xfrm>
              <a:off x="672"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41" name="Oval 101"/>
            <p:cNvSpPr>
              <a:spLocks noChangeArrowheads="1"/>
            </p:cNvSpPr>
            <p:nvPr/>
          </p:nvSpPr>
          <p:spPr bwMode="auto">
            <a:xfrm>
              <a:off x="1104"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42" name="Oval 102"/>
            <p:cNvSpPr>
              <a:spLocks noChangeArrowheads="1"/>
            </p:cNvSpPr>
            <p:nvPr/>
          </p:nvSpPr>
          <p:spPr bwMode="auto">
            <a:xfrm>
              <a:off x="1536"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43" name="Oval 103"/>
            <p:cNvSpPr>
              <a:spLocks noChangeArrowheads="1"/>
            </p:cNvSpPr>
            <p:nvPr/>
          </p:nvSpPr>
          <p:spPr bwMode="auto">
            <a:xfrm>
              <a:off x="1968"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44" name="Oval 104"/>
            <p:cNvSpPr>
              <a:spLocks noChangeArrowheads="1"/>
            </p:cNvSpPr>
            <p:nvPr/>
          </p:nvSpPr>
          <p:spPr bwMode="auto">
            <a:xfrm>
              <a:off x="2400"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45" name="Oval 105"/>
            <p:cNvSpPr>
              <a:spLocks noChangeArrowheads="1"/>
            </p:cNvSpPr>
            <p:nvPr/>
          </p:nvSpPr>
          <p:spPr bwMode="auto">
            <a:xfrm>
              <a:off x="2616"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46" name="Oval 106"/>
            <p:cNvSpPr>
              <a:spLocks noChangeArrowheads="1"/>
            </p:cNvSpPr>
            <p:nvPr/>
          </p:nvSpPr>
          <p:spPr bwMode="auto">
            <a:xfrm>
              <a:off x="2400"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47" name="Oval 107"/>
            <p:cNvSpPr>
              <a:spLocks noChangeArrowheads="1"/>
            </p:cNvSpPr>
            <p:nvPr/>
          </p:nvSpPr>
          <p:spPr bwMode="auto">
            <a:xfrm>
              <a:off x="2616"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48" name="Oval 108"/>
            <p:cNvSpPr>
              <a:spLocks noChangeArrowheads="1"/>
            </p:cNvSpPr>
            <p:nvPr/>
          </p:nvSpPr>
          <p:spPr bwMode="auto">
            <a:xfrm>
              <a:off x="2400"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6" name="Group 109"/>
          <p:cNvGrpSpPr>
            <a:grpSpLocks/>
          </p:cNvGrpSpPr>
          <p:nvPr/>
        </p:nvGrpSpPr>
        <p:grpSpPr bwMode="auto">
          <a:xfrm>
            <a:off x="1244600" y="3962400"/>
            <a:ext cx="2743200" cy="2286000"/>
            <a:chOff x="672" y="1632"/>
            <a:chExt cx="2376" cy="1968"/>
          </a:xfrm>
        </p:grpSpPr>
        <p:sp>
          <p:nvSpPr>
            <p:cNvPr id="35950" name="Oval 110"/>
            <p:cNvSpPr>
              <a:spLocks noChangeArrowheads="1"/>
            </p:cNvSpPr>
            <p:nvPr/>
          </p:nvSpPr>
          <p:spPr bwMode="auto">
            <a:xfrm>
              <a:off x="672"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51" name="Oval 111"/>
            <p:cNvSpPr>
              <a:spLocks noChangeArrowheads="1"/>
            </p:cNvSpPr>
            <p:nvPr/>
          </p:nvSpPr>
          <p:spPr bwMode="auto">
            <a:xfrm>
              <a:off x="1104"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52" name="Oval 112"/>
            <p:cNvSpPr>
              <a:spLocks noChangeArrowheads="1"/>
            </p:cNvSpPr>
            <p:nvPr/>
          </p:nvSpPr>
          <p:spPr bwMode="auto">
            <a:xfrm>
              <a:off x="1536"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53" name="Oval 113"/>
            <p:cNvSpPr>
              <a:spLocks noChangeArrowheads="1"/>
            </p:cNvSpPr>
            <p:nvPr/>
          </p:nvSpPr>
          <p:spPr bwMode="auto">
            <a:xfrm>
              <a:off x="1968"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54" name="Oval 114"/>
            <p:cNvSpPr>
              <a:spLocks noChangeArrowheads="1"/>
            </p:cNvSpPr>
            <p:nvPr/>
          </p:nvSpPr>
          <p:spPr bwMode="auto">
            <a:xfrm>
              <a:off x="888"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55" name="Oval 115"/>
            <p:cNvSpPr>
              <a:spLocks noChangeArrowheads="1"/>
            </p:cNvSpPr>
            <p:nvPr/>
          </p:nvSpPr>
          <p:spPr bwMode="auto">
            <a:xfrm>
              <a:off x="1320"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56" name="Oval 116"/>
            <p:cNvSpPr>
              <a:spLocks noChangeArrowheads="1"/>
            </p:cNvSpPr>
            <p:nvPr/>
          </p:nvSpPr>
          <p:spPr bwMode="auto">
            <a:xfrm>
              <a:off x="1752"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57" name="Oval 117"/>
            <p:cNvSpPr>
              <a:spLocks noChangeArrowheads="1"/>
            </p:cNvSpPr>
            <p:nvPr/>
          </p:nvSpPr>
          <p:spPr bwMode="auto">
            <a:xfrm>
              <a:off x="2184"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58" name="Oval 118"/>
            <p:cNvSpPr>
              <a:spLocks noChangeArrowheads="1"/>
            </p:cNvSpPr>
            <p:nvPr/>
          </p:nvSpPr>
          <p:spPr bwMode="auto">
            <a:xfrm>
              <a:off x="672"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59" name="Oval 119"/>
            <p:cNvSpPr>
              <a:spLocks noChangeArrowheads="1"/>
            </p:cNvSpPr>
            <p:nvPr/>
          </p:nvSpPr>
          <p:spPr bwMode="auto">
            <a:xfrm>
              <a:off x="1104"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60" name="Oval 120"/>
            <p:cNvSpPr>
              <a:spLocks noChangeArrowheads="1"/>
            </p:cNvSpPr>
            <p:nvPr/>
          </p:nvSpPr>
          <p:spPr bwMode="auto">
            <a:xfrm>
              <a:off x="1536"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61" name="Oval 121"/>
            <p:cNvSpPr>
              <a:spLocks noChangeArrowheads="1"/>
            </p:cNvSpPr>
            <p:nvPr/>
          </p:nvSpPr>
          <p:spPr bwMode="auto">
            <a:xfrm>
              <a:off x="1968"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62" name="Oval 122"/>
            <p:cNvSpPr>
              <a:spLocks noChangeArrowheads="1"/>
            </p:cNvSpPr>
            <p:nvPr/>
          </p:nvSpPr>
          <p:spPr bwMode="auto">
            <a:xfrm>
              <a:off x="888"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63" name="Oval 123"/>
            <p:cNvSpPr>
              <a:spLocks noChangeArrowheads="1"/>
            </p:cNvSpPr>
            <p:nvPr/>
          </p:nvSpPr>
          <p:spPr bwMode="auto">
            <a:xfrm>
              <a:off x="1320"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64" name="Oval 124"/>
            <p:cNvSpPr>
              <a:spLocks noChangeArrowheads="1"/>
            </p:cNvSpPr>
            <p:nvPr/>
          </p:nvSpPr>
          <p:spPr bwMode="auto">
            <a:xfrm>
              <a:off x="1752"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65" name="Oval 125"/>
            <p:cNvSpPr>
              <a:spLocks noChangeArrowheads="1"/>
            </p:cNvSpPr>
            <p:nvPr/>
          </p:nvSpPr>
          <p:spPr bwMode="auto">
            <a:xfrm>
              <a:off x="2184"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66" name="Oval 126"/>
            <p:cNvSpPr>
              <a:spLocks noChangeArrowheads="1"/>
            </p:cNvSpPr>
            <p:nvPr/>
          </p:nvSpPr>
          <p:spPr bwMode="auto">
            <a:xfrm>
              <a:off x="672"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67" name="Oval 127"/>
            <p:cNvSpPr>
              <a:spLocks noChangeArrowheads="1"/>
            </p:cNvSpPr>
            <p:nvPr/>
          </p:nvSpPr>
          <p:spPr bwMode="auto">
            <a:xfrm>
              <a:off x="1104"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68" name="Oval 128"/>
            <p:cNvSpPr>
              <a:spLocks noChangeArrowheads="1"/>
            </p:cNvSpPr>
            <p:nvPr/>
          </p:nvSpPr>
          <p:spPr bwMode="auto">
            <a:xfrm>
              <a:off x="1536"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69" name="Oval 129"/>
            <p:cNvSpPr>
              <a:spLocks noChangeArrowheads="1"/>
            </p:cNvSpPr>
            <p:nvPr/>
          </p:nvSpPr>
          <p:spPr bwMode="auto">
            <a:xfrm>
              <a:off x="1968"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70" name="Oval 130"/>
            <p:cNvSpPr>
              <a:spLocks noChangeArrowheads="1"/>
            </p:cNvSpPr>
            <p:nvPr/>
          </p:nvSpPr>
          <p:spPr bwMode="auto">
            <a:xfrm>
              <a:off x="2400"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71" name="Oval 131"/>
            <p:cNvSpPr>
              <a:spLocks noChangeArrowheads="1"/>
            </p:cNvSpPr>
            <p:nvPr/>
          </p:nvSpPr>
          <p:spPr bwMode="auto">
            <a:xfrm>
              <a:off x="2616"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72" name="Oval 132"/>
            <p:cNvSpPr>
              <a:spLocks noChangeArrowheads="1"/>
            </p:cNvSpPr>
            <p:nvPr/>
          </p:nvSpPr>
          <p:spPr bwMode="auto">
            <a:xfrm>
              <a:off x="2400"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73" name="Oval 133"/>
            <p:cNvSpPr>
              <a:spLocks noChangeArrowheads="1"/>
            </p:cNvSpPr>
            <p:nvPr/>
          </p:nvSpPr>
          <p:spPr bwMode="auto">
            <a:xfrm>
              <a:off x="2616"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5974" name="Oval 134"/>
            <p:cNvSpPr>
              <a:spLocks noChangeArrowheads="1"/>
            </p:cNvSpPr>
            <p:nvPr/>
          </p:nvSpPr>
          <p:spPr bwMode="auto">
            <a:xfrm>
              <a:off x="2400"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grpSp>
      <p:grpSp>
        <p:nvGrpSpPr>
          <p:cNvPr id="7" name="Group 135"/>
          <p:cNvGrpSpPr>
            <a:grpSpLocks/>
          </p:cNvGrpSpPr>
          <p:nvPr/>
        </p:nvGrpSpPr>
        <p:grpSpPr bwMode="auto">
          <a:xfrm>
            <a:off x="1498600" y="4114800"/>
            <a:ext cx="2743200" cy="1839913"/>
            <a:chOff x="944" y="2784"/>
            <a:chExt cx="1728" cy="1159"/>
          </a:xfrm>
        </p:grpSpPr>
        <p:sp>
          <p:nvSpPr>
            <p:cNvPr id="35976" name="Oval 136"/>
            <p:cNvSpPr>
              <a:spLocks noChangeArrowheads="1"/>
            </p:cNvSpPr>
            <p:nvPr/>
          </p:nvSpPr>
          <p:spPr bwMode="auto">
            <a:xfrm>
              <a:off x="944" y="2784"/>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77" name="Oval 137"/>
            <p:cNvSpPr>
              <a:spLocks noChangeArrowheads="1"/>
            </p:cNvSpPr>
            <p:nvPr/>
          </p:nvSpPr>
          <p:spPr bwMode="auto">
            <a:xfrm>
              <a:off x="1258" y="2784"/>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78" name="Oval 138"/>
            <p:cNvSpPr>
              <a:spLocks noChangeArrowheads="1"/>
            </p:cNvSpPr>
            <p:nvPr/>
          </p:nvSpPr>
          <p:spPr bwMode="auto">
            <a:xfrm>
              <a:off x="1572" y="2784"/>
              <a:ext cx="315"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79" name="Oval 139"/>
            <p:cNvSpPr>
              <a:spLocks noChangeArrowheads="1"/>
            </p:cNvSpPr>
            <p:nvPr/>
          </p:nvSpPr>
          <p:spPr bwMode="auto">
            <a:xfrm>
              <a:off x="1887" y="2784"/>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80" name="Oval 140"/>
            <p:cNvSpPr>
              <a:spLocks noChangeArrowheads="1"/>
            </p:cNvSpPr>
            <p:nvPr/>
          </p:nvSpPr>
          <p:spPr bwMode="auto">
            <a:xfrm>
              <a:off x="1101" y="3065"/>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81" name="Oval 141"/>
            <p:cNvSpPr>
              <a:spLocks noChangeArrowheads="1"/>
            </p:cNvSpPr>
            <p:nvPr/>
          </p:nvSpPr>
          <p:spPr bwMode="auto">
            <a:xfrm>
              <a:off x="1415" y="3065"/>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82" name="Oval 142"/>
            <p:cNvSpPr>
              <a:spLocks noChangeArrowheads="1"/>
            </p:cNvSpPr>
            <p:nvPr/>
          </p:nvSpPr>
          <p:spPr bwMode="auto">
            <a:xfrm>
              <a:off x="1729" y="3065"/>
              <a:ext cx="315"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83" name="Oval 143"/>
            <p:cNvSpPr>
              <a:spLocks noChangeArrowheads="1"/>
            </p:cNvSpPr>
            <p:nvPr/>
          </p:nvSpPr>
          <p:spPr bwMode="auto">
            <a:xfrm>
              <a:off x="2044" y="3065"/>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84" name="Oval 144"/>
            <p:cNvSpPr>
              <a:spLocks noChangeArrowheads="1"/>
            </p:cNvSpPr>
            <p:nvPr/>
          </p:nvSpPr>
          <p:spPr bwMode="auto">
            <a:xfrm>
              <a:off x="944" y="3346"/>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85" name="Oval 145"/>
            <p:cNvSpPr>
              <a:spLocks noChangeArrowheads="1"/>
            </p:cNvSpPr>
            <p:nvPr/>
          </p:nvSpPr>
          <p:spPr bwMode="auto">
            <a:xfrm>
              <a:off x="1258" y="3346"/>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86" name="Oval 146"/>
            <p:cNvSpPr>
              <a:spLocks noChangeArrowheads="1"/>
            </p:cNvSpPr>
            <p:nvPr/>
          </p:nvSpPr>
          <p:spPr bwMode="auto">
            <a:xfrm>
              <a:off x="1572" y="3346"/>
              <a:ext cx="315"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87" name="Oval 147"/>
            <p:cNvSpPr>
              <a:spLocks noChangeArrowheads="1"/>
            </p:cNvSpPr>
            <p:nvPr/>
          </p:nvSpPr>
          <p:spPr bwMode="auto">
            <a:xfrm>
              <a:off x="1887" y="3346"/>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88" name="Oval 148"/>
            <p:cNvSpPr>
              <a:spLocks noChangeArrowheads="1"/>
            </p:cNvSpPr>
            <p:nvPr/>
          </p:nvSpPr>
          <p:spPr bwMode="auto">
            <a:xfrm>
              <a:off x="1101" y="3627"/>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89" name="Oval 149"/>
            <p:cNvSpPr>
              <a:spLocks noChangeArrowheads="1"/>
            </p:cNvSpPr>
            <p:nvPr/>
          </p:nvSpPr>
          <p:spPr bwMode="auto">
            <a:xfrm>
              <a:off x="1415" y="3627"/>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90" name="Oval 150"/>
            <p:cNvSpPr>
              <a:spLocks noChangeArrowheads="1"/>
            </p:cNvSpPr>
            <p:nvPr/>
          </p:nvSpPr>
          <p:spPr bwMode="auto">
            <a:xfrm>
              <a:off x="1729" y="3627"/>
              <a:ext cx="315"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91" name="Oval 151"/>
            <p:cNvSpPr>
              <a:spLocks noChangeArrowheads="1"/>
            </p:cNvSpPr>
            <p:nvPr/>
          </p:nvSpPr>
          <p:spPr bwMode="auto">
            <a:xfrm>
              <a:off x="2044" y="3627"/>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92" name="Oval 152"/>
            <p:cNvSpPr>
              <a:spLocks noChangeArrowheads="1"/>
            </p:cNvSpPr>
            <p:nvPr/>
          </p:nvSpPr>
          <p:spPr bwMode="auto">
            <a:xfrm>
              <a:off x="2201" y="2784"/>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93" name="Oval 153"/>
            <p:cNvSpPr>
              <a:spLocks noChangeArrowheads="1"/>
            </p:cNvSpPr>
            <p:nvPr/>
          </p:nvSpPr>
          <p:spPr bwMode="auto">
            <a:xfrm>
              <a:off x="2358" y="3065"/>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94" name="Oval 154"/>
            <p:cNvSpPr>
              <a:spLocks noChangeArrowheads="1"/>
            </p:cNvSpPr>
            <p:nvPr/>
          </p:nvSpPr>
          <p:spPr bwMode="auto">
            <a:xfrm>
              <a:off x="2201" y="3346"/>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sp>
          <p:nvSpPr>
            <p:cNvPr id="35995" name="Oval 155"/>
            <p:cNvSpPr>
              <a:spLocks noChangeArrowheads="1"/>
            </p:cNvSpPr>
            <p:nvPr/>
          </p:nvSpPr>
          <p:spPr bwMode="auto">
            <a:xfrm>
              <a:off x="2358" y="3627"/>
              <a:ext cx="314" cy="316"/>
            </a:xfrm>
            <a:prstGeom prst="ellipse">
              <a:avLst/>
            </a:prstGeom>
            <a:solidFill>
              <a:srgbClr val="FF99CC"/>
            </a:solidFill>
            <a:ln w="9525">
              <a:solidFill>
                <a:schemeClr val="tx1"/>
              </a:solidFill>
              <a:round/>
              <a:headEnd/>
              <a:tailEnd/>
            </a:ln>
            <a:effectLst/>
          </p:spPr>
          <p:txBody>
            <a:bodyPr wrap="none" anchor="ctr"/>
            <a:lstStyle/>
            <a:p>
              <a:endParaRPr lang="en-US"/>
            </a:p>
          </p:txBody>
        </p:sp>
      </p:grpSp>
      <p:grpSp>
        <p:nvGrpSpPr>
          <p:cNvPr id="8" name="Group 156"/>
          <p:cNvGrpSpPr>
            <a:grpSpLocks/>
          </p:cNvGrpSpPr>
          <p:nvPr/>
        </p:nvGrpSpPr>
        <p:grpSpPr bwMode="auto">
          <a:xfrm>
            <a:off x="5283200" y="3810000"/>
            <a:ext cx="2743200" cy="2286000"/>
            <a:chOff x="672" y="1632"/>
            <a:chExt cx="2376" cy="1968"/>
          </a:xfrm>
        </p:grpSpPr>
        <p:sp>
          <p:nvSpPr>
            <p:cNvPr id="35997" name="Oval 157"/>
            <p:cNvSpPr>
              <a:spLocks noChangeArrowheads="1"/>
            </p:cNvSpPr>
            <p:nvPr/>
          </p:nvSpPr>
          <p:spPr bwMode="auto">
            <a:xfrm>
              <a:off x="672"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98" name="Oval 158"/>
            <p:cNvSpPr>
              <a:spLocks noChangeArrowheads="1"/>
            </p:cNvSpPr>
            <p:nvPr/>
          </p:nvSpPr>
          <p:spPr bwMode="auto">
            <a:xfrm>
              <a:off x="1104"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5999" name="Oval 159"/>
            <p:cNvSpPr>
              <a:spLocks noChangeArrowheads="1"/>
            </p:cNvSpPr>
            <p:nvPr/>
          </p:nvSpPr>
          <p:spPr bwMode="auto">
            <a:xfrm>
              <a:off x="1536"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00" name="Oval 160"/>
            <p:cNvSpPr>
              <a:spLocks noChangeArrowheads="1"/>
            </p:cNvSpPr>
            <p:nvPr/>
          </p:nvSpPr>
          <p:spPr bwMode="auto">
            <a:xfrm>
              <a:off x="1968"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01" name="Oval 161"/>
            <p:cNvSpPr>
              <a:spLocks noChangeArrowheads="1"/>
            </p:cNvSpPr>
            <p:nvPr/>
          </p:nvSpPr>
          <p:spPr bwMode="auto">
            <a:xfrm>
              <a:off x="888"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02" name="Oval 162"/>
            <p:cNvSpPr>
              <a:spLocks noChangeArrowheads="1"/>
            </p:cNvSpPr>
            <p:nvPr/>
          </p:nvSpPr>
          <p:spPr bwMode="auto">
            <a:xfrm>
              <a:off x="1320"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03" name="Oval 163"/>
            <p:cNvSpPr>
              <a:spLocks noChangeArrowheads="1"/>
            </p:cNvSpPr>
            <p:nvPr/>
          </p:nvSpPr>
          <p:spPr bwMode="auto">
            <a:xfrm>
              <a:off x="1752"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04" name="Oval 164"/>
            <p:cNvSpPr>
              <a:spLocks noChangeArrowheads="1"/>
            </p:cNvSpPr>
            <p:nvPr/>
          </p:nvSpPr>
          <p:spPr bwMode="auto">
            <a:xfrm>
              <a:off x="2184"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05" name="Oval 165"/>
            <p:cNvSpPr>
              <a:spLocks noChangeArrowheads="1"/>
            </p:cNvSpPr>
            <p:nvPr/>
          </p:nvSpPr>
          <p:spPr bwMode="auto">
            <a:xfrm>
              <a:off x="672"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06" name="Oval 166"/>
            <p:cNvSpPr>
              <a:spLocks noChangeArrowheads="1"/>
            </p:cNvSpPr>
            <p:nvPr/>
          </p:nvSpPr>
          <p:spPr bwMode="auto">
            <a:xfrm>
              <a:off x="1104"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07" name="Oval 167"/>
            <p:cNvSpPr>
              <a:spLocks noChangeArrowheads="1"/>
            </p:cNvSpPr>
            <p:nvPr/>
          </p:nvSpPr>
          <p:spPr bwMode="auto">
            <a:xfrm>
              <a:off x="1536"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08" name="Oval 168"/>
            <p:cNvSpPr>
              <a:spLocks noChangeArrowheads="1"/>
            </p:cNvSpPr>
            <p:nvPr/>
          </p:nvSpPr>
          <p:spPr bwMode="auto">
            <a:xfrm>
              <a:off x="1968"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09" name="Oval 169"/>
            <p:cNvSpPr>
              <a:spLocks noChangeArrowheads="1"/>
            </p:cNvSpPr>
            <p:nvPr/>
          </p:nvSpPr>
          <p:spPr bwMode="auto">
            <a:xfrm>
              <a:off x="888"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10" name="Oval 170"/>
            <p:cNvSpPr>
              <a:spLocks noChangeArrowheads="1"/>
            </p:cNvSpPr>
            <p:nvPr/>
          </p:nvSpPr>
          <p:spPr bwMode="auto">
            <a:xfrm>
              <a:off x="1320"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11" name="Oval 171"/>
            <p:cNvSpPr>
              <a:spLocks noChangeArrowheads="1"/>
            </p:cNvSpPr>
            <p:nvPr/>
          </p:nvSpPr>
          <p:spPr bwMode="auto">
            <a:xfrm>
              <a:off x="1752"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12" name="Oval 172"/>
            <p:cNvSpPr>
              <a:spLocks noChangeArrowheads="1"/>
            </p:cNvSpPr>
            <p:nvPr/>
          </p:nvSpPr>
          <p:spPr bwMode="auto">
            <a:xfrm>
              <a:off x="2184"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13" name="Oval 173"/>
            <p:cNvSpPr>
              <a:spLocks noChangeArrowheads="1"/>
            </p:cNvSpPr>
            <p:nvPr/>
          </p:nvSpPr>
          <p:spPr bwMode="auto">
            <a:xfrm>
              <a:off x="672"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14" name="Oval 174"/>
            <p:cNvSpPr>
              <a:spLocks noChangeArrowheads="1"/>
            </p:cNvSpPr>
            <p:nvPr/>
          </p:nvSpPr>
          <p:spPr bwMode="auto">
            <a:xfrm>
              <a:off x="1104"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15" name="Oval 175"/>
            <p:cNvSpPr>
              <a:spLocks noChangeArrowheads="1"/>
            </p:cNvSpPr>
            <p:nvPr/>
          </p:nvSpPr>
          <p:spPr bwMode="auto">
            <a:xfrm>
              <a:off x="1536"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16" name="Oval 176"/>
            <p:cNvSpPr>
              <a:spLocks noChangeArrowheads="1"/>
            </p:cNvSpPr>
            <p:nvPr/>
          </p:nvSpPr>
          <p:spPr bwMode="auto">
            <a:xfrm>
              <a:off x="1968"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17" name="Oval 177"/>
            <p:cNvSpPr>
              <a:spLocks noChangeArrowheads="1"/>
            </p:cNvSpPr>
            <p:nvPr/>
          </p:nvSpPr>
          <p:spPr bwMode="auto">
            <a:xfrm>
              <a:off x="2400" y="1632"/>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18" name="Oval 178"/>
            <p:cNvSpPr>
              <a:spLocks noChangeArrowheads="1"/>
            </p:cNvSpPr>
            <p:nvPr/>
          </p:nvSpPr>
          <p:spPr bwMode="auto">
            <a:xfrm>
              <a:off x="2616" y="2016"/>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19" name="Oval 179"/>
            <p:cNvSpPr>
              <a:spLocks noChangeArrowheads="1"/>
            </p:cNvSpPr>
            <p:nvPr/>
          </p:nvSpPr>
          <p:spPr bwMode="auto">
            <a:xfrm>
              <a:off x="2400" y="2400"/>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20" name="Oval 180"/>
            <p:cNvSpPr>
              <a:spLocks noChangeArrowheads="1"/>
            </p:cNvSpPr>
            <p:nvPr/>
          </p:nvSpPr>
          <p:spPr bwMode="auto">
            <a:xfrm>
              <a:off x="2616" y="2784"/>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21" name="Oval 181"/>
            <p:cNvSpPr>
              <a:spLocks noChangeArrowheads="1"/>
            </p:cNvSpPr>
            <p:nvPr/>
          </p:nvSpPr>
          <p:spPr bwMode="auto">
            <a:xfrm>
              <a:off x="2400" y="3168"/>
              <a:ext cx="432" cy="432"/>
            </a:xfrm>
            <a:prstGeom prst="ellipse">
              <a:avLst/>
            </a:prstGeom>
            <a:solidFill>
              <a:schemeClr val="accent1"/>
            </a:solidFill>
            <a:ln w="9525">
              <a:solidFill>
                <a:schemeClr val="tx1"/>
              </a:solidFill>
              <a:round/>
              <a:headEnd/>
              <a:tailEnd/>
            </a:ln>
            <a:effectLst/>
          </p:spPr>
          <p:txBody>
            <a:bodyPr wrap="none" anchor="ctr"/>
            <a:lstStyle/>
            <a:p>
              <a:endParaRPr lang="en-US"/>
            </a:p>
          </p:txBody>
        </p:sp>
      </p:grpSp>
      <p:grpSp>
        <p:nvGrpSpPr>
          <p:cNvPr id="9" name="Group 182"/>
          <p:cNvGrpSpPr>
            <a:grpSpLocks/>
          </p:cNvGrpSpPr>
          <p:nvPr/>
        </p:nvGrpSpPr>
        <p:grpSpPr bwMode="auto">
          <a:xfrm>
            <a:off x="5537200" y="3962400"/>
            <a:ext cx="2743200" cy="2286000"/>
            <a:chOff x="672" y="1632"/>
            <a:chExt cx="2376" cy="1968"/>
          </a:xfrm>
        </p:grpSpPr>
        <p:sp>
          <p:nvSpPr>
            <p:cNvPr id="36023" name="Oval 183"/>
            <p:cNvSpPr>
              <a:spLocks noChangeArrowheads="1"/>
            </p:cNvSpPr>
            <p:nvPr/>
          </p:nvSpPr>
          <p:spPr bwMode="auto">
            <a:xfrm>
              <a:off x="672"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24" name="Oval 184"/>
            <p:cNvSpPr>
              <a:spLocks noChangeArrowheads="1"/>
            </p:cNvSpPr>
            <p:nvPr/>
          </p:nvSpPr>
          <p:spPr bwMode="auto">
            <a:xfrm>
              <a:off x="1104"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25" name="Oval 185"/>
            <p:cNvSpPr>
              <a:spLocks noChangeArrowheads="1"/>
            </p:cNvSpPr>
            <p:nvPr/>
          </p:nvSpPr>
          <p:spPr bwMode="auto">
            <a:xfrm>
              <a:off x="1536"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26" name="Oval 186"/>
            <p:cNvSpPr>
              <a:spLocks noChangeArrowheads="1"/>
            </p:cNvSpPr>
            <p:nvPr/>
          </p:nvSpPr>
          <p:spPr bwMode="auto">
            <a:xfrm>
              <a:off x="1968"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27" name="Oval 187"/>
            <p:cNvSpPr>
              <a:spLocks noChangeArrowheads="1"/>
            </p:cNvSpPr>
            <p:nvPr/>
          </p:nvSpPr>
          <p:spPr bwMode="auto">
            <a:xfrm>
              <a:off x="888"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28" name="Oval 188"/>
            <p:cNvSpPr>
              <a:spLocks noChangeArrowheads="1"/>
            </p:cNvSpPr>
            <p:nvPr/>
          </p:nvSpPr>
          <p:spPr bwMode="auto">
            <a:xfrm>
              <a:off x="1320"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29" name="Oval 189"/>
            <p:cNvSpPr>
              <a:spLocks noChangeArrowheads="1"/>
            </p:cNvSpPr>
            <p:nvPr/>
          </p:nvSpPr>
          <p:spPr bwMode="auto">
            <a:xfrm>
              <a:off x="1752"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30" name="Oval 190"/>
            <p:cNvSpPr>
              <a:spLocks noChangeArrowheads="1"/>
            </p:cNvSpPr>
            <p:nvPr/>
          </p:nvSpPr>
          <p:spPr bwMode="auto">
            <a:xfrm>
              <a:off x="2184"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31" name="Oval 191"/>
            <p:cNvSpPr>
              <a:spLocks noChangeArrowheads="1"/>
            </p:cNvSpPr>
            <p:nvPr/>
          </p:nvSpPr>
          <p:spPr bwMode="auto">
            <a:xfrm>
              <a:off x="672"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32" name="Oval 192"/>
            <p:cNvSpPr>
              <a:spLocks noChangeArrowheads="1"/>
            </p:cNvSpPr>
            <p:nvPr/>
          </p:nvSpPr>
          <p:spPr bwMode="auto">
            <a:xfrm>
              <a:off x="1104"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33" name="Oval 193"/>
            <p:cNvSpPr>
              <a:spLocks noChangeArrowheads="1"/>
            </p:cNvSpPr>
            <p:nvPr/>
          </p:nvSpPr>
          <p:spPr bwMode="auto">
            <a:xfrm>
              <a:off x="1536"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34" name="Oval 194"/>
            <p:cNvSpPr>
              <a:spLocks noChangeArrowheads="1"/>
            </p:cNvSpPr>
            <p:nvPr/>
          </p:nvSpPr>
          <p:spPr bwMode="auto">
            <a:xfrm>
              <a:off x="1968"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35" name="Oval 195"/>
            <p:cNvSpPr>
              <a:spLocks noChangeArrowheads="1"/>
            </p:cNvSpPr>
            <p:nvPr/>
          </p:nvSpPr>
          <p:spPr bwMode="auto">
            <a:xfrm>
              <a:off x="888"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36" name="Oval 196"/>
            <p:cNvSpPr>
              <a:spLocks noChangeArrowheads="1"/>
            </p:cNvSpPr>
            <p:nvPr/>
          </p:nvSpPr>
          <p:spPr bwMode="auto">
            <a:xfrm>
              <a:off x="1320"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37" name="Oval 197"/>
            <p:cNvSpPr>
              <a:spLocks noChangeArrowheads="1"/>
            </p:cNvSpPr>
            <p:nvPr/>
          </p:nvSpPr>
          <p:spPr bwMode="auto">
            <a:xfrm>
              <a:off x="1752"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38" name="Oval 198"/>
            <p:cNvSpPr>
              <a:spLocks noChangeArrowheads="1"/>
            </p:cNvSpPr>
            <p:nvPr/>
          </p:nvSpPr>
          <p:spPr bwMode="auto">
            <a:xfrm>
              <a:off x="2184"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39" name="Oval 199"/>
            <p:cNvSpPr>
              <a:spLocks noChangeArrowheads="1"/>
            </p:cNvSpPr>
            <p:nvPr/>
          </p:nvSpPr>
          <p:spPr bwMode="auto">
            <a:xfrm>
              <a:off x="672"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40" name="Oval 200"/>
            <p:cNvSpPr>
              <a:spLocks noChangeArrowheads="1"/>
            </p:cNvSpPr>
            <p:nvPr/>
          </p:nvSpPr>
          <p:spPr bwMode="auto">
            <a:xfrm>
              <a:off x="1104"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41" name="Oval 201"/>
            <p:cNvSpPr>
              <a:spLocks noChangeArrowheads="1"/>
            </p:cNvSpPr>
            <p:nvPr/>
          </p:nvSpPr>
          <p:spPr bwMode="auto">
            <a:xfrm>
              <a:off x="1536"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42" name="Oval 202"/>
            <p:cNvSpPr>
              <a:spLocks noChangeArrowheads="1"/>
            </p:cNvSpPr>
            <p:nvPr/>
          </p:nvSpPr>
          <p:spPr bwMode="auto">
            <a:xfrm>
              <a:off x="1968"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43" name="Oval 203"/>
            <p:cNvSpPr>
              <a:spLocks noChangeArrowheads="1"/>
            </p:cNvSpPr>
            <p:nvPr/>
          </p:nvSpPr>
          <p:spPr bwMode="auto">
            <a:xfrm>
              <a:off x="2400" y="1632"/>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44" name="Oval 204"/>
            <p:cNvSpPr>
              <a:spLocks noChangeArrowheads="1"/>
            </p:cNvSpPr>
            <p:nvPr/>
          </p:nvSpPr>
          <p:spPr bwMode="auto">
            <a:xfrm>
              <a:off x="2616" y="2016"/>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45" name="Oval 205"/>
            <p:cNvSpPr>
              <a:spLocks noChangeArrowheads="1"/>
            </p:cNvSpPr>
            <p:nvPr/>
          </p:nvSpPr>
          <p:spPr bwMode="auto">
            <a:xfrm>
              <a:off x="2400" y="2400"/>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46" name="Oval 206"/>
            <p:cNvSpPr>
              <a:spLocks noChangeArrowheads="1"/>
            </p:cNvSpPr>
            <p:nvPr/>
          </p:nvSpPr>
          <p:spPr bwMode="auto">
            <a:xfrm>
              <a:off x="2616" y="2784"/>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sp>
          <p:nvSpPr>
            <p:cNvPr id="36047" name="Oval 207"/>
            <p:cNvSpPr>
              <a:spLocks noChangeArrowheads="1"/>
            </p:cNvSpPr>
            <p:nvPr/>
          </p:nvSpPr>
          <p:spPr bwMode="auto">
            <a:xfrm>
              <a:off x="2400" y="3168"/>
              <a:ext cx="432" cy="432"/>
            </a:xfrm>
            <a:prstGeom prst="ellipse">
              <a:avLst/>
            </a:prstGeom>
            <a:solidFill>
              <a:srgbClr val="969696"/>
            </a:solidFill>
            <a:ln w="9525">
              <a:solidFill>
                <a:schemeClr val="tx1"/>
              </a:solidFill>
              <a:round/>
              <a:headEnd/>
              <a:tailEnd/>
            </a:ln>
            <a:effectLst/>
          </p:spPr>
          <p:txBody>
            <a:bodyPr wrap="none" anchor="ctr"/>
            <a:lstStyle/>
            <a:p>
              <a:endParaRPr lang="en-US"/>
            </a:p>
          </p:txBody>
        </p:sp>
      </p:grpSp>
      <p:grpSp>
        <p:nvGrpSpPr>
          <p:cNvPr id="10" name="Group 208"/>
          <p:cNvGrpSpPr>
            <a:grpSpLocks/>
          </p:cNvGrpSpPr>
          <p:nvPr/>
        </p:nvGrpSpPr>
        <p:grpSpPr bwMode="auto">
          <a:xfrm>
            <a:off x="5791200" y="4256088"/>
            <a:ext cx="2493963" cy="1839912"/>
            <a:chOff x="3648" y="2873"/>
            <a:chExt cx="1571" cy="1159"/>
          </a:xfrm>
        </p:grpSpPr>
        <p:sp>
          <p:nvSpPr>
            <p:cNvPr id="36049" name="Oval 209"/>
            <p:cNvSpPr>
              <a:spLocks noChangeArrowheads="1"/>
            </p:cNvSpPr>
            <p:nvPr/>
          </p:nvSpPr>
          <p:spPr bwMode="auto">
            <a:xfrm>
              <a:off x="3805" y="2873"/>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50" name="Oval 210"/>
            <p:cNvSpPr>
              <a:spLocks noChangeArrowheads="1"/>
            </p:cNvSpPr>
            <p:nvPr/>
          </p:nvSpPr>
          <p:spPr bwMode="auto">
            <a:xfrm>
              <a:off x="4119" y="2873"/>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51" name="Oval 211"/>
            <p:cNvSpPr>
              <a:spLocks noChangeArrowheads="1"/>
            </p:cNvSpPr>
            <p:nvPr/>
          </p:nvSpPr>
          <p:spPr bwMode="auto">
            <a:xfrm>
              <a:off x="4433" y="2873"/>
              <a:ext cx="315"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52" name="Oval 212"/>
            <p:cNvSpPr>
              <a:spLocks noChangeArrowheads="1"/>
            </p:cNvSpPr>
            <p:nvPr/>
          </p:nvSpPr>
          <p:spPr bwMode="auto">
            <a:xfrm>
              <a:off x="4748" y="2873"/>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53" name="Oval 213"/>
            <p:cNvSpPr>
              <a:spLocks noChangeArrowheads="1"/>
            </p:cNvSpPr>
            <p:nvPr/>
          </p:nvSpPr>
          <p:spPr bwMode="auto">
            <a:xfrm>
              <a:off x="3648" y="3154"/>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54" name="Oval 214"/>
            <p:cNvSpPr>
              <a:spLocks noChangeArrowheads="1"/>
            </p:cNvSpPr>
            <p:nvPr/>
          </p:nvSpPr>
          <p:spPr bwMode="auto">
            <a:xfrm>
              <a:off x="3962" y="3154"/>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55" name="Oval 215"/>
            <p:cNvSpPr>
              <a:spLocks noChangeArrowheads="1"/>
            </p:cNvSpPr>
            <p:nvPr/>
          </p:nvSpPr>
          <p:spPr bwMode="auto">
            <a:xfrm>
              <a:off x="4276" y="3154"/>
              <a:ext cx="315"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56" name="Oval 216"/>
            <p:cNvSpPr>
              <a:spLocks noChangeArrowheads="1"/>
            </p:cNvSpPr>
            <p:nvPr/>
          </p:nvSpPr>
          <p:spPr bwMode="auto">
            <a:xfrm>
              <a:off x="4591" y="3154"/>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57" name="Oval 217"/>
            <p:cNvSpPr>
              <a:spLocks noChangeArrowheads="1"/>
            </p:cNvSpPr>
            <p:nvPr/>
          </p:nvSpPr>
          <p:spPr bwMode="auto">
            <a:xfrm>
              <a:off x="3805" y="3435"/>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58" name="Oval 218"/>
            <p:cNvSpPr>
              <a:spLocks noChangeArrowheads="1"/>
            </p:cNvSpPr>
            <p:nvPr/>
          </p:nvSpPr>
          <p:spPr bwMode="auto">
            <a:xfrm>
              <a:off x="4119" y="3435"/>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59" name="Oval 219"/>
            <p:cNvSpPr>
              <a:spLocks noChangeArrowheads="1"/>
            </p:cNvSpPr>
            <p:nvPr/>
          </p:nvSpPr>
          <p:spPr bwMode="auto">
            <a:xfrm>
              <a:off x="4433" y="3435"/>
              <a:ext cx="315"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60" name="Oval 220"/>
            <p:cNvSpPr>
              <a:spLocks noChangeArrowheads="1"/>
            </p:cNvSpPr>
            <p:nvPr/>
          </p:nvSpPr>
          <p:spPr bwMode="auto">
            <a:xfrm>
              <a:off x="4748" y="3435"/>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61" name="Oval 221"/>
            <p:cNvSpPr>
              <a:spLocks noChangeArrowheads="1"/>
            </p:cNvSpPr>
            <p:nvPr/>
          </p:nvSpPr>
          <p:spPr bwMode="auto">
            <a:xfrm>
              <a:off x="3648" y="3716"/>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62" name="Oval 222"/>
            <p:cNvSpPr>
              <a:spLocks noChangeArrowheads="1"/>
            </p:cNvSpPr>
            <p:nvPr/>
          </p:nvSpPr>
          <p:spPr bwMode="auto">
            <a:xfrm>
              <a:off x="3962" y="3716"/>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63" name="Oval 223"/>
            <p:cNvSpPr>
              <a:spLocks noChangeArrowheads="1"/>
            </p:cNvSpPr>
            <p:nvPr/>
          </p:nvSpPr>
          <p:spPr bwMode="auto">
            <a:xfrm>
              <a:off x="4276" y="3716"/>
              <a:ext cx="315"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64" name="Oval 224"/>
            <p:cNvSpPr>
              <a:spLocks noChangeArrowheads="1"/>
            </p:cNvSpPr>
            <p:nvPr/>
          </p:nvSpPr>
          <p:spPr bwMode="auto">
            <a:xfrm>
              <a:off x="4591" y="3716"/>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65" name="Oval 225"/>
            <p:cNvSpPr>
              <a:spLocks noChangeArrowheads="1"/>
            </p:cNvSpPr>
            <p:nvPr/>
          </p:nvSpPr>
          <p:spPr bwMode="auto">
            <a:xfrm>
              <a:off x="4905" y="3154"/>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36066" name="Oval 226"/>
            <p:cNvSpPr>
              <a:spLocks noChangeArrowheads="1"/>
            </p:cNvSpPr>
            <p:nvPr/>
          </p:nvSpPr>
          <p:spPr bwMode="auto">
            <a:xfrm>
              <a:off x="4905" y="3716"/>
              <a:ext cx="314" cy="316"/>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36067" name="AutoShape 227"/>
          <p:cNvSpPr>
            <a:spLocks noChangeArrowheads="1"/>
          </p:cNvSpPr>
          <p:nvPr/>
        </p:nvSpPr>
        <p:spPr bwMode="auto">
          <a:xfrm>
            <a:off x="3962400" y="1752600"/>
            <a:ext cx="914400" cy="304800"/>
          </a:xfrm>
          <a:prstGeom prst="rightArrow">
            <a:avLst>
              <a:gd name="adj1" fmla="val 50000"/>
              <a:gd name="adj2" fmla="val 75000"/>
            </a:avLst>
          </a:prstGeom>
          <a:solidFill>
            <a:schemeClr val="tx1"/>
          </a:solidFill>
          <a:ln w="9525">
            <a:solidFill>
              <a:schemeClr val="tx1"/>
            </a:solidFill>
            <a:miter lim="800000"/>
            <a:headEnd/>
            <a:tailEnd/>
          </a:ln>
          <a:effectLst/>
        </p:spPr>
        <p:txBody>
          <a:bodyPr wrap="none" anchor="ctr"/>
          <a:lstStyle/>
          <a:p>
            <a:endParaRPr lang="en-US"/>
          </a:p>
        </p:txBody>
      </p:sp>
      <p:sp>
        <p:nvSpPr>
          <p:cNvPr id="36068" name="AutoShape 228"/>
          <p:cNvSpPr>
            <a:spLocks noChangeArrowheads="1"/>
          </p:cNvSpPr>
          <p:nvPr/>
        </p:nvSpPr>
        <p:spPr bwMode="auto">
          <a:xfrm>
            <a:off x="6400800" y="3200400"/>
            <a:ext cx="457200" cy="457200"/>
          </a:xfrm>
          <a:prstGeom prst="downArrow">
            <a:avLst>
              <a:gd name="adj1" fmla="val 50000"/>
              <a:gd name="adj2" fmla="val 25000"/>
            </a:avLst>
          </a:prstGeom>
          <a:solidFill>
            <a:schemeClr val="tx1"/>
          </a:solidFill>
          <a:ln w="9525">
            <a:solidFill>
              <a:schemeClr val="tx1"/>
            </a:solidFill>
            <a:miter lim="800000"/>
            <a:headEnd/>
            <a:tailEnd/>
          </a:ln>
          <a:effectLst/>
        </p:spPr>
        <p:txBody>
          <a:bodyPr wrap="none" anchor="ctr"/>
          <a:lstStyle/>
          <a:p>
            <a:endParaRPr lang="en-US"/>
          </a:p>
        </p:txBody>
      </p:sp>
      <p:sp>
        <p:nvSpPr>
          <p:cNvPr id="36069" name="AutoShape 229"/>
          <p:cNvSpPr>
            <a:spLocks noChangeArrowheads="1"/>
          </p:cNvSpPr>
          <p:nvPr/>
        </p:nvSpPr>
        <p:spPr bwMode="auto">
          <a:xfrm rot="-18393149">
            <a:off x="4114800" y="3048000"/>
            <a:ext cx="457200" cy="762000"/>
          </a:xfrm>
          <a:prstGeom prst="downArrow">
            <a:avLst>
              <a:gd name="adj1" fmla="val 50000"/>
              <a:gd name="adj2" fmla="val 41667"/>
            </a:avLst>
          </a:prstGeom>
          <a:solidFill>
            <a:schemeClr val="tx1"/>
          </a:solidFill>
          <a:ln w="9525">
            <a:solidFill>
              <a:schemeClr val="tx1"/>
            </a:solidFill>
            <a:miter lim="800000"/>
            <a:headEnd/>
            <a:tailEnd/>
          </a:ln>
          <a:effectLst/>
        </p:spPr>
        <p:txBody>
          <a:bodyPr wrap="none" anchor="ctr"/>
          <a:lstStyle/>
          <a:p>
            <a:endParaRPr lang="en-US"/>
          </a:p>
        </p:txBody>
      </p:sp>
      <p:sp>
        <p:nvSpPr>
          <p:cNvPr id="36070" name="Text Box 230"/>
          <p:cNvSpPr txBox="1">
            <a:spLocks noChangeArrowheads="1"/>
          </p:cNvSpPr>
          <p:nvPr/>
        </p:nvSpPr>
        <p:spPr bwMode="auto">
          <a:xfrm>
            <a:off x="4114800" y="3810000"/>
            <a:ext cx="958850" cy="366713"/>
          </a:xfrm>
          <a:prstGeom prst="rect">
            <a:avLst/>
          </a:prstGeom>
          <a:noFill/>
          <a:ln w="9525">
            <a:noFill/>
            <a:miter lim="800000"/>
            <a:headEnd/>
            <a:tailEnd/>
          </a:ln>
          <a:effectLst/>
        </p:spPr>
        <p:txBody>
          <a:bodyPr wrap="none">
            <a:spAutoFit/>
          </a:bodyPr>
          <a:lstStyle/>
          <a:p>
            <a:r>
              <a:rPr lang="en-US"/>
              <a:t>A plane</a:t>
            </a:r>
          </a:p>
        </p:txBody>
      </p:sp>
      <p:sp>
        <p:nvSpPr>
          <p:cNvPr id="36071" name="Text Box 231"/>
          <p:cNvSpPr txBox="1">
            <a:spLocks noChangeArrowheads="1"/>
          </p:cNvSpPr>
          <p:nvPr/>
        </p:nvSpPr>
        <p:spPr bwMode="auto">
          <a:xfrm>
            <a:off x="4114800" y="4205288"/>
            <a:ext cx="958850" cy="366712"/>
          </a:xfrm>
          <a:prstGeom prst="rect">
            <a:avLst/>
          </a:prstGeom>
          <a:noFill/>
          <a:ln w="9525">
            <a:noFill/>
            <a:miter lim="800000"/>
            <a:headEnd/>
            <a:tailEnd/>
          </a:ln>
          <a:effectLst/>
        </p:spPr>
        <p:txBody>
          <a:bodyPr wrap="none">
            <a:spAutoFit/>
          </a:bodyPr>
          <a:lstStyle/>
          <a:p>
            <a:r>
              <a:rPr lang="en-US"/>
              <a:t>B plane</a:t>
            </a:r>
          </a:p>
        </p:txBody>
      </p:sp>
      <p:sp>
        <p:nvSpPr>
          <p:cNvPr id="36072" name="Text Box 232"/>
          <p:cNvSpPr txBox="1">
            <a:spLocks noChangeArrowheads="1"/>
          </p:cNvSpPr>
          <p:nvPr/>
        </p:nvSpPr>
        <p:spPr bwMode="auto">
          <a:xfrm>
            <a:off x="4343400" y="5181600"/>
            <a:ext cx="971550" cy="366713"/>
          </a:xfrm>
          <a:prstGeom prst="rect">
            <a:avLst/>
          </a:prstGeom>
          <a:noFill/>
          <a:ln w="9525">
            <a:noFill/>
            <a:miter lim="800000"/>
            <a:headEnd/>
            <a:tailEnd/>
          </a:ln>
          <a:effectLst/>
        </p:spPr>
        <p:txBody>
          <a:bodyPr wrap="none">
            <a:spAutoFit/>
          </a:bodyPr>
          <a:lstStyle/>
          <a:p>
            <a:r>
              <a:rPr lang="en-US"/>
              <a:t>C plane</a:t>
            </a:r>
          </a:p>
        </p:txBody>
      </p:sp>
      <p:sp>
        <p:nvSpPr>
          <p:cNvPr id="36073" name="Line 233"/>
          <p:cNvSpPr>
            <a:spLocks noChangeShapeType="1"/>
          </p:cNvSpPr>
          <p:nvPr/>
        </p:nvSpPr>
        <p:spPr bwMode="auto">
          <a:xfrm flipH="1" flipV="1">
            <a:off x="3352800" y="3886200"/>
            <a:ext cx="762000" cy="76200"/>
          </a:xfrm>
          <a:prstGeom prst="line">
            <a:avLst/>
          </a:prstGeom>
          <a:noFill/>
          <a:ln w="9525">
            <a:solidFill>
              <a:schemeClr val="tx1"/>
            </a:solidFill>
            <a:round/>
            <a:headEnd/>
            <a:tailEnd type="triangle" w="med" len="med"/>
          </a:ln>
          <a:effectLst/>
        </p:spPr>
        <p:txBody>
          <a:bodyPr/>
          <a:lstStyle/>
          <a:p>
            <a:endParaRPr lang="en-US"/>
          </a:p>
        </p:txBody>
      </p:sp>
      <p:sp>
        <p:nvSpPr>
          <p:cNvPr id="36074" name="Line 234"/>
          <p:cNvSpPr>
            <a:spLocks noChangeShapeType="1"/>
          </p:cNvSpPr>
          <p:nvPr/>
        </p:nvSpPr>
        <p:spPr bwMode="auto">
          <a:xfrm>
            <a:off x="5029200" y="3962400"/>
            <a:ext cx="304800" cy="0"/>
          </a:xfrm>
          <a:prstGeom prst="line">
            <a:avLst/>
          </a:prstGeom>
          <a:noFill/>
          <a:ln w="9525">
            <a:solidFill>
              <a:schemeClr val="tx1"/>
            </a:solidFill>
            <a:round/>
            <a:headEnd/>
            <a:tailEnd type="triangle" w="med" len="med"/>
          </a:ln>
          <a:effectLst/>
        </p:spPr>
        <p:txBody>
          <a:bodyPr/>
          <a:lstStyle/>
          <a:p>
            <a:endParaRPr lang="en-US"/>
          </a:p>
        </p:txBody>
      </p:sp>
      <p:sp>
        <p:nvSpPr>
          <p:cNvPr id="36075" name="Line 235"/>
          <p:cNvSpPr>
            <a:spLocks noChangeShapeType="1"/>
          </p:cNvSpPr>
          <p:nvPr/>
        </p:nvSpPr>
        <p:spPr bwMode="auto">
          <a:xfrm flipH="1" flipV="1">
            <a:off x="3581400" y="4038600"/>
            <a:ext cx="609600" cy="304800"/>
          </a:xfrm>
          <a:prstGeom prst="line">
            <a:avLst/>
          </a:prstGeom>
          <a:noFill/>
          <a:ln w="9525">
            <a:solidFill>
              <a:schemeClr val="tx1"/>
            </a:solidFill>
            <a:round/>
            <a:headEnd/>
            <a:tailEnd type="triangle" w="med" len="med"/>
          </a:ln>
          <a:effectLst/>
        </p:spPr>
        <p:txBody>
          <a:bodyPr/>
          <a:lstStyle/>
          <a:p>
            <a:endParaRPr lang="en-US"/>
          </a:p>
        </p:txBody>
      </p:sp>
      <p:sp>
        <p:nvSpPr>
          <p:cNvPr id="36076" name="Line 236"/>
          <p:cNvSpPr>
            <a:spLocks noChangeShapeType="1"/>
          </p:cNvSpPr>
          <p:nvPr/>
        </p:nvSpPr>
        <p:spPr bwMode="auto">
          <a:xfrm flipV="1">
            <a:off x="5029200" y="4191000"/>
            <a:ext cx="609600" cy="152400"/>
          </a:xfrm>
          <a:prstGeom prst="line">
            <a:avLst/>
          </a:prstGeom>
          <a:noFill/>
          <a:ln w="9525">
            <a:solidFill>
              <a:schemeClr val="tx1"/>
            </a:solidFill>
            <a:round/>
            <a:headEnd/>
            <a:tailEnd type="triangle" w="med" len="med"/>
          </a:ln>
          <a:effectLst/>
        </p:spPr>
        <p:txBody>
          <a:bodyPr/>
          <a:lstStyle/>
          <a:p>
            <a:endParaRPr lang="en-US"/>
          </a:p>
        </p:txBody>
      </p:sp>
      <p:sp>
        <p:nvSpPr>
          <p:cNvPr id="36077" name="Line 237"/>
          <p:cNvSpPr>
            <a:spLocks noChangeShapeType="1"/>
          </p:cNvSpPr>
          <p:nvPr/>
        </p:nvSpPr>
        <p:spPr bwMode="auto">
          <a:xfrm flipH="1" flipV="1">
            <a:off x="3886200" y="5257800"/>
            <a:ext cx="457200" cy="76200"/>
          </a:xfrm>
          <a:prstGeom prst="line">
            <a:avLst/>
          </a:prstGeom>
          <a:noFill/>
          <a:ln w="9525">
            <a:solidFill>
              <a:schemeClr val="tx1"/>
            </a:solidFill>
            <a:round/>
            <a:headEnd/>
            <a:tailEnd type="triangle" w="med" len="med"/>
          </a:ln>
          <a:effectLst/>
        </p:spPr>
        <p:txBody>
          <a:bodyPr/>
          <a:lstStyle/>
          <a:p>
            <a:endParaRPr lang="en-US"/>
          </a:p>
        </p:txBody>
      </p:sp>
      <p:sp>
        <p:nvSpPr>
          <p:cNvPr id="36078" name="Text Box 238"/>
          <p:cNvSpPr txBox="1">
            <a:spLocks noChangeArrowheads="1"/>
          </p:cNvSpPr>
          <p:nvPr/>
        </p:nvSpPr>
        <p:spPr bwMode="auto">
          <a:xfrm>
            <a:off x="4267200" y="5791200"/>
            <a:ext cx="958850" cy="366713"/>
          </a:xfrm>
          <a:prstGeom prst="rect">
            <a:avLst/>
          </a:prstGeom>
          <a:noFill/>
          <a:ln w="9525">
            <a:noFill/>
            <a:miter lim="800000"/>
            <a:headEnd/>
            <a:tailEnd/>
          </a:ln>
          <a:effectLst/>
        </p:spPr>
        <p:txBody>
          <a:bodyPr wrap="none">
            <a:spAutoFit/>
          </a:bodyPr>
          <a:lstStyle/>
          <a:p>
            <a:r>
              <a:rPr lang="en-US"/>
              <a:t>A plane</a:t>
            </a:r>
          </a:p>
        </p:txBody>
      </p:sp>
      <p:sp>
        <p:nvSpPr>
          <p:cNvPr id="36079" name="Line 239"/>
          <p:cNvSpPr>
            <a:spLocks noChangeShapeType="1"/>
          </p:cNvSpPr>
          <p:nvPr/>
        </p:nvSpPr>
        <p:spPr bwMode="auto">
          <a:xfrm flipV="1">
            <a:off x="5181600" y="5867400"/>
            <a:ext cx="762000" cy="76200"/>
          </a:xfrm>
          <a:prstGeom prst="line">
            <a:avLst/>
          </a:prstGeom>
          <a:noFill/>
          <a:ln w="9525">
            <a:solidFill>
              <a:schemeClr val="tx1"/>
            </a:solidFill>
            <a:round/>
            <a:headEnd/>
            <a:tailEnd type="triangle" w="med" len="med"/>
          </a:ln>
          <a:effectLst/>
        </p:spPr>
        <p:txBody>
          <a:bodyPr/>
          <a:lstStyle/>
          <a:p>
            <a:endParaRPr lang="en-US"/>
          </a:p>
        </p:txBody>
      </p:sp>
      <p:sp>
        <p:nvSpPr>
          <p:cNvPr id="36080" name="Text Box 240"/>
          <p:cNvSpPr txBox="1">
            <a:spLocks noChangeArrowheads="1"/>
          </p:cNvSpPr>
          <p:nvPr/>
        </p:nvSpPr>
        <p:spPr bwMode="auto">
          <a:xfrm>
            <a:off x="990600" y="6248400"/>
            <a:ext cx="3155950" cy="641350"/>
          </a:xfrm>
          <a:prstGeom prst="rect">
            <a:avLst/>
          </a:prstGeom>
          <a:noFill/>
          <a:ln w="9525">
            <a:noFill/>
            <a:miter lim="800000"/>
            <a:headEnd/>
            <a:tailEnd/>
          </a:ln>
          <a:effectLst/>
        </p:spPr>
        <p:txBody>
          <a:bodyPr wrap="none">
            <a:spAutoFit/>
          </a:bodyPr>
          <a:lstStyle/>
          <a:p>
            <a:pPr algn="ctr"/>
            <a:r>
              <a:rPr lang="en-US"/>
              <a:t>…ABCABCABC… packing</a:t>
            </a:r>
          </a:p>
          <a:p>
            <a:pPr algn="ctr"/>
            <a:r>
              <a:rPr lang="en-US"/>
              <a:t>[Face Centered Cubic (FCC)]</a:t>
            </a:r>
          </a:p>
        </p:txBody>
      </p:sp>
      <p:sp>
        <p:nvSpPr>
          <p:cNvPr id="36081" name="Text Box 241"/>
          <p:cNvSpPr txBox="1">
            <a:spLocks noChangeArrowheads="1"/>
          </p:cNvSpPr>
          <p:nvPr/>
        </p:nvSpPr>
        <p:spPr bwMode="auto">
          <a:xfrm>
            <a:off x="5105400" y="6248400"/>
            <a:ext cx="3625850" cy="641350"/>
          </a:xfrm>
          <a:prstGeom prst="rect">
            <a:avLst/>
          </a:prstGeom>
          <a:noFill/>
          <a:ln w="9525">
            <a:noFill/>
            <a:miter lim="800000"/>
            <a:headEnd/>
            <a:tailEnd/>
          </a:ln>
          <a:effectLst/>
        </p:spPr>
        <p:txBody>
          <a:bodyPr wrap="none">
            <a:spAutoFit/>
          </a:bodyPr>
          <a:lstStyle/>
          <a:p>
            <a:pPr algn="ctr"/>
            <a:r>
              <a:rPr lang="en-US" dirty="0"/>
              <a:t>…ABABAB… packing</a:t>
            </a:r>
          </a:p>
          <a:p>
            <a:pPr algn="ctr"/>
            <a:r>
              <a:rPr lang="en-US" dirty="0"/>
              <a:t>[Hexagonal Close Packing (HCP)]</a:t>
            </a:r>
          </a:p>
        </p:txBody>
      </p:sp>
      <p:pic>
        <p:nvPicPr>
          <p:cNvPr id="240" name="Picture 3">
            <a:extLst>
              <a:ext uri="{FF2B5EF4-FFF2-40B4-BE49-F238E27FC236}">
                <a16:creationId xmlns:a16="http://schemas.microsoft.com/office/drawing/2014/main" id="{E8BB232B-E39F-4E90-97AC-9CE1A64D3104}"/>
              </a:ext>
            </a:extLst>
          </p:cNvPr>
          <p:cNvPicPr>
            <a:picLocks noChangeAspect="1" noChangeArrowheads="1"/>
          </p:cNvPicPr>
          <p:nvPr/>
        </p:nvPicPr>
        <p:blipFill>
          <a:blip r:embed="rId3"/>
          <a:srcRect/>
          <a:stretch>
            <a:fillRect/>
          </a:stretch>
        </p:blipFill>
        <p:spPr bwMode="auto">
          <a:xfrm>
            <a:off x="109624" y="548697"/>
            <a:ext cx="2911877" cy="3166062"/>
          </a:xfrm>
          <a:prstGeom prst="rect">
            <a:avLst/>
          </a:prstGeom>
          <a:solidFill>
            <a:schemeClr val="bg1"/>
          </a:solidFill>
          <a:ln w="25400" cap="flat">
            <a:noFill/>
            <a:miter lim="800000"/>
            <a:headEnd/>
            <a:tailEnd/>
          </a:ln>
        </p:spPr>
      </p:pic>
    </p:spTree>
    <p:extLst>
      <p:ext uri="{BB962C8B-B14F-4D97-AF65-F5344CB8AC3E}">
        <p14:creationId xmlns:p14="http://schemas.microsoft.com/office/powerpoint/2010/main" val="233846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067"/>
                                        </p:tgtEl>
                                        <p:attrNameLst>
                                          <p:attrName>style.visibility</p:attrName>
                                        </p:attrNameLst>
                                      </p:cBhvr>
                                      <p:to>
                                        <p:strVal val="visible"/>
                                      </p:to>
                                    </p:set>
                                    <p:animEffect transition="in" filter="box(in)">
                                      <p:cBhvr>
                                        <p:cTn id="7" dur="500"/>
                                        <p:tgtEl>
                                          <p:spTgt spid="36067"/>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6068"/>
                                        </p:tgtEl>
                                        <p:attrNameLst>
                                          <p:attrName>style.visibility</p:attrName>
                                        </p:attrNameLst>
                                      </p:cBhvr>
                                      <p:to>
                                        <p:strVal val="visible"/>
                                      </p:to>
                                    </p:set>
                                    <p:animEffect transition="in" filter="box(in)">
                                      <p:cBhvr>
                                        <p:cTn id="18" dur="500"/>
                                        <p:tgtEl>
                                          <p:spTgt spid="36068"/>
                                        </p:tgtEl>
                                      </p:cBhvr>
                                    </p:animEffect>
                                  </p:childTnLst>
                                </p:cTn>
                              </p:par>
                              <p:par>
                                <p:cTn id="19" presetID="4"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in)">
                                      <p:cBhvr>
                                        <p:cTn id="21" dur="500"/>
                                        <p:tgtEl>
                                          <p:spTgt spid="8"/>
                                        </p:tgtEl>
                                      </p:cBhvr>
                                    </p:animEffect>
                                  </p:childTnLst>
                                </p:cTn>
                              </p:par>
                              <p:par>
                                <p:cTn id="22" presetID="4"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par>
                                <p:cTn id="25" presetID="4"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6081"/>
                                        </p:tgtEl>
                                        <p:attrNameLst>
                                          <p:attrName>style.visibility</p:attrName>
                                        </p:attrNameLst>
                                      </p:cBhvr>
                                      <p:to>
                                        <p:strVal val="visible"/>
                                      </p:to>
                                    </p:set>
                                    <p:animEffect transition="in" filter="box(in)">
                                      <p:cBhvr>
                                        <p:cTn id="30" dur="500"/>
                                        <p:tgtEl>
                                          <p:spTgt spid="36081"/>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6070"/>
                                        </p:tgtEl>
                                        <p:attrNameLst>
                                          <p:attrName>style.visibility</p:attrName>
                                        </p:attrNameLst>
                                      </p:cBhvr>
                                      <p:to>
                                        <p:strVal val="visible"/>
                                      </p:to>
                                    </p:set>
                                    <p:animEffect transition="in" filter="box(in)">
                                      <p:cBhvr>
                                        <p:cTn id="33" dur="500"/>
                                        <p:tgtEl>
                                          <p:spTgt spid="36070"/>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36074"/>
                                        </p:tgtEl>
                                        <p:attrNameLst>
                                          <p:attrName>style.visibility</p:attrName>
                                        </p:attrNameLst>
                                      </p:cBhvr>
                                      <p:to>
                                        <p:strVal val="visible"/>
                                      </p:to>
                                    </p:set>
                                    <p:animEffect transition="in" filter="box(in)">
                                      <p:cBhvr>
                                        <p:cTn id="36" dur="500"/>
                                        <p:tgtEl>
                                          <p:spTgt spid="36074"/>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36071"/>
                                        </p:tgtEl>
                                        <p:attrNameLst>
                                          <p:attrName>style.visibility</p:attrName>
                                        </p:attrNameLst>
                                      </p:cBhvr>
                                      <p:to>
                                        <p:strVal val="visible"/>
                                      </p:to>
                                    </p:set>
                                    <p:animEffect transition="in" filter="box(in)">
                                      <p:cBhvr>
                                        <p:cTn id="39" dur="500"/>
                                        <p:tgtEl>
                                          <p:spTgt spid="36071"/>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6076"/>
                                        </p:tgtEl>
                                        <p:attrNameLst>
                                          <p:attrName>style.visibility</p:attrName>
                                        </p:attrNameLst>
                                      </p:cBhvr>
                                      <p:to>
                                        <p:strVal val="visible"/>
                                      </p:to>
                                    </p:set>
                                    <p:animEffect transition="in" filter="box(in)">
                                      <p:cBhvr>
                                        <p:cTn id="42" dur="500"/>
                                        <p:tgtEl>
                                          <p:spTgt spid="36076"/>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36078"/>
                                        </p:tgtEl>
                                        <p:attrNameLst>
                                          <p:attrName>style.visibility</p:attrName>
                                        </p:attrNameLst>
                                      </p:cBhvr>
                                      <p:to>
                                        <p:strVal val="visible"/>
                                      </p:to>
                                    </p:set>
                                    <p:animEffect transition="in" filter="box(in)">
                                      <p:cBhvr>
                                        <p:cTn id="45" dur="500"/>
                                        <p:tgtEl>
                                          <p:spTgt spid="36078"/>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36079"/>
                                        </p:tgtEl>
                                        <p:attrNameLst>
                                          <p:attrName>style.visibility</p:attrName>
                                        </p:attrNameLst>
                                      </p:cBhvr>
                                      <p:to>
                                        <p:strVal val="visible"/>
                                      </p:to>
                                    </p:set>
                                    <p:animEffect transition="in" filter="box(in)">
                                      <p:cBhvr>
                                        <p:cTn id="48" dur="500"/>
                                        <p:tgtEl>
                                          <p:spTgt spid="36079"/>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36069"/>
                                        </p:tgtEl>
                                        <p:attrNameLst>
                                          <p:attrName>style.visibility</p:attrName>
                                        </p:attrNameLst>
                                      </p:cBhvr>
                                      <p:to>
                                        <p:strVal val="visible"/>
                                      </p:to>
                                    </p:set>
                                    <p:animEffect transition="in" filter="box(in)">
                                      <p:cBhvr>
                                        <p:cTn id="53" dur="500"/>
                                        <p:tgtEl>
                                          <p:spTgt spid="36069"/>
                                        </p:tgtEl>
                                      </p:cBhvr>
                                    </p:animEffect>
                                  </p:childTnLst>
                                </p:cTn>
                              </p:par>
                              <p:par>
                                <p:cTn id="54" presetID="4" presetClass="entr" presetSubtype="16"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ox(in)">
                                      <p:cBhvr>
                                        <p:cTn id="56" dur="500"/>
                                        <p:tgtEl>
                                          <p:spTgt spid="5"/>
                                        </p:tgtEl>
                                      </p:cBhvr>
                                    </p:animEffect>
                                  </p:childTnLst>
                                </p:cTn>
                              </p:par>
                              <p:par>
                                <p:cTn id="57" presetID="4" presetClass="entr" presetSubtype="16"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box(in)">
                                      <p:cBhvr>
                                        <p:cTn id="59" dur="500"/>
                                        <p:tgtEl>
                                          <p:spTgt spid="6"/>
                                        </p:tgtEl>
                                      </p:cBhvr>
                                    </p:animEffect>
                                  </p:childTnLst>
                                </p:cTn>
                              </p:par>
                              <p:par>
                                <p:cTn id="60" presetID="4" presetClass="entr" presetSubtype="16"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ox(in)">
                                      <p:cBhvr>
                                        <p:cTn id="62" dur="500"/>
                                        <p:tgtEl>
                                          <p:spTgt spid="7"/>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36073"/>
                                        </p:tgtEl>
                                        <p:attrNameLst>
                                          <p:attrName>style.visibility</p:attrName>
                                        </p:attrNameLst>
                                      </p:cBhvr>
                                      <p:to>
                                        <p:strVal val="visible"/>
                                      </p:to>
                                    </p:set>
                                    <p:animEffect transition="in" filter="box(in)">
                                      <p:cBhvr>
                                        <p:cTn id="65" dur="500"/>
                                        <p:tgtEl>
                                          <p:spTgt spid="36073"/>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36075"/>
                                        </p:tgtEl>
                                        <p:attrNameLst>
                                          <p:attrName>style.visibility</p:attrName>
                                        </p:attrNameLst>
                                      </p:cBhvr>
                                      <p:to>
                                        <p:strVal val="visible"/>
                                      </p:to>
                                    </p:set>
                                    <p:animEffect transition="in" filter="box(in)">
                                      <p:cBhvr>
                                        <p:cTn id="68" dur="500"/>
                                        <p:tgtEl>
                                          <p:spTgt spid="36075"/>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36077"/>
                                        </p:tgtEl>
                                        <p:attrNameLst>
                                          <p:attrName>style.visibility</p:attrName>
                                        </p:attrNameLst>
                                      </p:cBhvr>
                                      <p:to>
                                        <p:strVal val="visible"/>
                                      </p:to>
                                    </p:set>
                                    <p:animEffect transition="in" filter="box(in)">
                                      <p:cBhvr>
                                        <p:cTn id="71" dur="500"/>
                                        <p:tgtEl>
                                          <p:spTgt spid="36077"/>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36072"/>
                                        </p:tgtEl>
                                        <p:attrNameLst>
                                          <p:attrName>style.visibility</p:attrName>
                                        </p:attrNameLst>
                                      </p:cBhvr>
                                      <p:to>
                                        <p:strVal val="visible"/>
                                      </p:to>
                                    </p:set>
                                    <p:animEffect transition="in" filter="box(in)">
                                      <p:cBhvr>
                                        <p:cTn id="74" dur="500"/>
                                        <p:tgtEl>
                                          <p:spTgt spid="36072"/>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36080"/>
                                        </p:tgtEl>
                                        <p:attrNameLst>
                                          <p:attrName>style.visibility</p:attrName>
                                        </p:attrNameLst>
                                      </p:cBhvr>
                                      <p:to>
                                        <p:strVal val="visible"/>
                                      </p:to>
                                    </p:set>
                                    <p:animEffect transition="in" filter="box(in)">
                                      <p:cBhvr>
                                        <p:cTn id="77" dur="500"/>
                                        <p:tgtEl>
                                          <p:spTgt spid="36080"/>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67" grpId="0" animBg="1"/>
      <p:bldP spid="36068" grpId="0" animBg="1"/>
      <p:bldP spid="36069" grpId="0" animBg="1"/>
      <p:bldP spid="36070" grpId="0"/>
      <p:bldP spid="36071" grpId="0"/>
      <p:bldP spid="36072" grpId="0"/>
      <p:bldP spid="36073" grpId="0" animBg="1"/>
      <p:bldP spid="36074" grpId="0" animBg="1"/>
      <p:bldP spid="36075" grpId="0" animBg="1"/>
      <p:bldP spid="36076" grpId="0" animBg="1"/>
      <p:bldP spid="36077" grpId="0" animBg="1"/>
      <p:bldP spid="36078" grpId="0"/>
      <p:bldP spid="36079" grpId="0" animBg="1"/>
      <p:bldP spid="36080" grpId="0"/>
      <p:bldP spid="3608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033" y="0"/>
            <a:ext cx="8229600" cy="563562"/>
          </a:xfrm>
        </p:spPr>
        <p:txBody>
          <a:bodyPr>
            <a:normAutofit fontScale="90000"/>
          </a:bodyPr>
          <a:lstStyle/>
          <a:p>
            <a:r>
              <a:rPr lang="en-US" dirty="0"/>
              <a:t>Stacking Faults</a:t>
            </a:r>
          </a:p>
        </p:txBody>
      </p:sp>
      <p:pic>
        <p:nvPicPr>
          <p:cNvPr id="206852" name="Picture 4" descr="Intrinsic stacking fault and Frank dislo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51388"/>
            <a:ext cx="7454392" cy="3138691"/>
          </a:xfrm>
          <a:prstGeom prst="rect">
            <a:avLst/>
          </a:prstGeom>
          <a:noFill/>
          <a:extLst>
            <a:ext uri="{909E8E84-426E-40DD-AFC4-6F175D3DCCD1}">
              <a14:hiddenFill xmlns:a14="http://schemas.microsoft.com/office/drawing/2010/main">
                <a:solidFill>
                  <a:srgbClr val="FFFFFF"/>
                </a:solidFill>
              </a14:hiddenFill>
            </a:ext>
          </a:extLst>
        </p:spPr>
      </p:pic>
      <p:pic>
        <p:nvPicPr>
          <p:cNvPr id="206854" name="Picture 6" descr="Image result for stacking fa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316" y="4077906"/>
            <a:ext cx="6927034" cy="279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0" y="685800"/>
            <a:ext cx="9144000" cy="6172200"/>
          </a:xfrm>
        </p:spPr>
        <p:txBody>
          <a:bodyPr>
            <a:normAutofit fontScale="92500"/>
          </a:bodyPr>
          <a:lstStyle/>
          <a:p>
            <a:pPr lvl="4" eaLnBrk="1" hangingPunct="1">
              <a:buFontTx/>
              <a:buNone/>
              <a:defRPr/>
            </a:pPr>
            <a:endParaRPr lang="en-US" sz="1800" dirty="0"/>
          </a:p>
          <a:p>
            <a:pPr marL="3657600" lvl="2" indent="0" algn="ctr" eaLnBrk="1" hangingPunct="1">
              <a:buFontTx/>
              <a:buNone/>
              <a:defRPr/>
            </a:pPr>
            <a:r>
              <a:rPr lang="en-US" sz="3200" dirty="0"/>
              <a:t>Defects in Metallic Crystals</a:t>
            </a:r>
          </a:p>
          <a:p>
            <a:pPr lvl="2" eaLnBrk="1" hangingPunct="1">
              <a:buFontTx/>
              <a:buNone/>
              <a:defRPr/>
            </a:pPr>
            <a:endParaRPr lang="en-US" dirty="0"/>
          </a:p>
          <a:p>
            <a:pPr lvl="2" eaLnBrk="1" hangingPunct="1">
              <a:buFontTx/>
              <a:buNone/>
              <a:defRPr/>
            </a:pPr>
            <a:endParaRPr lang="en-US" dirty="0"/>
          </a:p>
          <a:p>
            <a:pPr marL="290513" lvl="3" indent="-290513" eaLnBrk="1" hangingPunct="1">
              <a:defRPr/>
            </a:pPr>
            <a:r>
              <a:rPr lang="en-US" sz="2600" dirty="0"/>
              <a:t>Most metals crystallize in bcc, </a:t>
            </a:r>
            <a:r>
              <a:rPr lang="en-US" sz="2600" dirty="0" err="1"/>
              <a:t>fcc</a:t>
            </a:r>
            <a:r>
              <a:rPr lang="en-US" sz="2600" dirty="0"/>
              <a:t> or </a:t>
            </a:r>
            <a:r>
              <a:rPr lang="en-US" sz="2600" dirty="0" err="1"/>
              <a:t>hcp</a:t>
            </a:r>
            <a:r>
              <a:rPr lang="en-US" sz="2600" dirty="0"/>
              <a:t> structures</a:t>
            </a:r>
          </a:p>
          <a:p>
            <a:pPr marL="290513" lvl="3" indent="-290513" eaLnBrk="1" hangingPunct="1">
              <a:defRPr/>
            </a:pPr>
            <a:r>
              <a:rPr lang="en-US" sz="2600" dirty="0"/>
              <a:t>Changing pressure or temp. can interchange these forms for a metal</a:t>
            </a:r>
          </a:p>
          <a:p>
            <a:pPr marL="290513" lvl="3" indent="-290513" eaLnBrk="1" hangingPunct="1">
              <a:defRPr/>
            </a:pPr>
            <a:r>
              <a:rPr lang="en-US" sz="2600" dirty="0"/>
              <a:t>Soft and malleable metals usually have </a:t>
            </a:r>
            <a:r>
              <a:rPr lang="en-US" sz="2600" dirty="0" err="1"/>
              <a:t>fcc</a:t>
            </a:r>
            <a:r>
              <a:rPr lang="en-US" sz="2600" dirty="0"/>
              <a:t> structure (copper)</a:t>
            </a:r>
          </a:p>
          <a:p>
            <a:pPr marL="290513" lvl="3" indent="-290513" eaLnBrk="1" hangingPunct="1">
              <a:defRPr/>
            </a:pPr>
            <a:r>
              <a:rPr lang="en-US" sz="2600" dirty="0"/>
              <a:t>Harder and more brittle metals usually have the </a:t>
            </a:r>
            <a:r>
              <a:rPr lang="en-US" sz="2600" dirty="0" err="1"/>
              <a:t>hcp</a:t>
            </a:r>
            <a:r>
              <a:rPr lang="en-US" sz="2600" dirty="0"/>
              <a:t> structure (zinc)</a:t>
            </a:r>
          </a:p>
          <a:p>
            <a:pPr marL="290513" lvl="4" indent="-290513" eaLnBrk="1" hangingPunct="1">
              <a:defRPr/>
            </a:pPr>
            <a:r>
              <a:rPr lang="en-US" sz="2600" dirty="0"/>
              <a:t>Atoms can slide past each other and then realign into crystal form</a:t>
            </a:r>
          </a:p>
          <a:p>
            <a:pPr marL="290513" lvl="4" indent="-290513" eaLnBrk="1" hangingPunct="1">
              <a:defRPr/>
            </a:pPr>
            <a:r>
              <a:rPr lang="en-US" sz="2600" u="sng" dirty="0"/>
              <a:t>Dislocations</a:t>
            </a:r>
            <a:r>
              <a:rPr lang="en-US" sz="2600" dirty="0"/>
              <a:t> (imperfections in lattice) make it easier to bend</a:t>
            </a:r>
          </a:p>
          <a:p>
            <a:pPr marL="290513" lvl="4" indent="-290513" eaLnBrk="1" hangingPunct="1">
              <a:defRPr/>
            </a:pPr>
            <a:r>
              <a:rPr lang="en-US" sz="2600" u="sng" dirty="0"/>
              <a:t>Impurities</a:t>
            </a:r>
            <a:r>
              <a:rPr lang="en-US" sz="2600" dirty="0"/>
              <a:t> (imperfections in atom type) allow slippage of layers</a:t>
            </a:r>
          </a:p>
          <a:p>
            <a:pPr marL="290513" lvl="4" indent="-290513" eaLnBrk="1" hangingPunct="1">
              <a:defRPr/>
            </a:pPr>
            <a:r>
              <a:rPr lang="en-US" sz="2600" dirty="0"/>
              <a:t>Work Hardening means hammer until impurities are together</a:t>
            </a:r>
          </a:p>
          <a:p>
            <a:pPr marL="290513" lvl="4" indent="-290513" eaLnBrk="1" hangingPunct="1">
              <a:defRPr/>
            </a:pPr>
            <a:r>
              <a:rPr lang="en-US" sz="2600" dirty="0"/>
              <a:t>Heat: can soften by dispersing impurities or harden if control cooling</a:t>
            </a:r>
          </a:p>
        </p:txBody>
      </p:sp>
      <p:pic>
        <p:nvPicPr>
          <p:cNvPr id="221186" name="Picture 2" descr="https://encrypted-tbn2.google.com/images?q=tbn:ANd9GcSayZl1HabjPkKuafuA3tQ_1X6vX1o1BpvEqAbOmsEMDy2NzIl31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 y="-152400"/>
            <a:ext cx="4210049" cy="2590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448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4">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4">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4">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4">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4">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4">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94">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19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124200" y="381000"/>
            <a:ext cx="2971800" cy="792163"/>
          </a:xfrm>
        </p:spPr>
        <p:txBody>
          <a:bodyPr>
            <a:normAutofit fontScale="90000"/>
          </a:bodyPr>
          <a:lstStyle/>
          <a:p>
            <a:pPr eaLnBrk="1" hangingPunct="1"/>
            <a:r>
              <a:rPr lang="en-US" sz="3600" dirty="0"/>
              <a:t>Defect Summary</a:t>
            </a:r>
          </a:p>
        </p:txBody>
      </p:sp>
      <p:sp>
        <p:nvSpPr>
          <p:cNvPr id="47107" name="Rectangle 3"/>
          <p:cNvSpPr>
            <a:spLocks noGrp="1" noChangeArrowheads="1"/>
          </p:cNvSpPr>
          <p:nvPr>
            <p:ph type="body" idx="1"/>
          </p:nvPr>
        </p:nvSpPr>
        <p:spPr>
          <a:xfrm>
            <a:off x="457200" y="1600200"/>
            <a:ext cx="8382000" cy="4525963"/>
          </a:xfrm>
        </p:spPr>
        <p:txBody>
          <a:bodyPr>
            <a:noAutofit/>
          </a:bodyPr>
          <a:lstStyle/>
          <a:p>
            <a:pPr eaLnBrk="1" hangingPunct="1">
              <a:lnSpc>
                <a:spcPct val="90000"/>
              </a:lnSpc>
            </a:pPr>
            <a:r>
              <a:rPr lang="en-US" sz="2800" dirty="0">
                <a:solidFill>
                  <a:schemeClr val="accent2"/>
                </a:solidFill>
              </a:rPr>
              <a:t>Point</a:t>
            </a:r>
            <a:r>
              <a:rPr lang="en-US" sz="2800" dirty="0">
                <a:solidFill>
                  <a:srgbClr val="000000"/>
                </a:solidFill>
              </a:rPr>
              <a:t>, </a:t>
            </a:r>
            <a:r>
              <a:rPr lang="en-US" sz="2800" dirty="0">
                <a:solidFill>
                  <a:schemeClr val="accent2"/>
                </a:solidFill>
              </a:rPr>
              <a:t>Line</a:t>
            </a:r>
            <a:r>
              <a:rPr lang="en-US" sz="2800" dirty="0">
                <a:solidFill>
                  <a:srgbClr val="000000"/>
                </a:solidFill>
              </a:rPr>
              <a:t>, </a:t>
            </a:r>
            <a:r>
              <a:rPr lang="en-US" sz="2800" dirty="0">
                <a:solidFill>
                  <a:srgbClr val="00B050"/>
                </a:solidFill>
              </a:rPr>
              <a:t>Planar</a:t>
            </a:r>
            <a:r>
              <a:rPr lang="en-US" sz="2800" dirty="0">
                <a:solidFill>
                  <a:srgbClr val="000000"/>
                </a:solidFill>
              </a:rPr>
              <a:t> and </a:t>
            </a:r>
            <a:r>
              <a:rPr lang="en-US" sz="2800" dirty="0">
                <a:solidFill>
                  <a:schemeClr val="accent2"/>
                </a:solidFill>
              </a:rPr>
              <a:t>Volumetric</a:t>
            </a:r>
            <a:r>
              <a:rPr lang="en-US" sz="2800" dirty="0">
                <a:solidFill>
                  <a:srgbClr val="000000"/>
                </a:solidFill>
              </a:rPr>
              <a:t> defects exist in solids.</a:t>
            </a:r>
          </a:p>
          <a:p>
            <a:pPr eaLnBrk="1" hangingPunct="1">
              <a:lnSpc>
                <a:spcPct val="90000"/>
              </a:lnSpc>
            </a:pPr>
            <a:r>
              <a:rPr lang="en-US" sz="2800" dirty="0">
                <a:solidFill>
                  <a:srgbClr val="000000"/>
                </a:solidFill>
              </a:rPr>
              <a:t>The number and type of defects can be varied and controlled </a:t>
            </a:r>
          </a:p>
          <a:p>
            <a:pPr lvl="1" eaLnBrk="1" hangingPunct="1">
              <a:lnSpc>
                <a:spcPct val="90000"/>
              </a:lnSpc>
            </a:pPr>
            <a:r>
              <a:rPr lang="en-US" i="1" dirty="0">
                <a:solidFill>
                  <a:srgbClr val="000000"/>
                </a:solidFill>
              </a:rPr>
              <a:t>T</a:t>
            </a:r>
            <a:r>
              <a:rPr lang="en-US" dirty="0">
                <a:solidFill>
                  <a:srgbClr val="000000"/>
                </a:solidFill>
              </a:rPr>
              <a:t> controls vacancy concentration</a:t>
            </a:r>
          </a:p>
          <a:p>
            <a:pPr lvl="1" eaLnBrk="1" hangingPunct="1">
              <a:lnSpc>
                <a:spcPct val="90000"/>
              </a:lnSpc>
            </a:pPr>
            <a:r>
              <a:rPr lang="en-US" dirty="0">
                <a:solidFill>
                  <a:srgbClr val="000000"/>
                </a:solidFill>
              </a:rPr>
              <a:t>amount of plastic deformation controls # of dislocations</a:t>
            </a:r>
          </a:p>
          <a:p>
            <a:pPr eaLnBrk="1" hangingPunct="1">
              <a:lnSpc>
                <a:spcPct val="90000"/>
              </a:lnSpc>
            </a:pPr>
            <a:r>
              <a:rPr lang="en-US" sz="2800" dirty="0">
                <a:solidFill>
                  <a:srgbClr val="000000"/>
                </a:solidFill>
              </a:rPr>
              <a:t>Defects affect material properties (e.g., grain boundaries control crystal slip, conductivity)</a:t>
            </a:r>
          </a:p>
          <a:p>
            <a:pPr eaLnBrk="1" hangingPunct="1">
              <a:lnSpc>
                <a:spcPct val="90000"/>
              </a:lnSpc>
            </a:pPr>
            <a:r>
              <a:rPr lang="en-US" sz="2800" dirty="0">
                <a:solidFill>
                  <a:srgbClr val="000000"/>
                </a:solidFill>
              </a:rPr>
              <a:t>Defects may be desirable or undesirable </a:t>
            </a:r>
          </a:p>
          <a:p>
            <a:pPr lvl="1" eaLnBrk="1" hangingPunct="1">
              <a:lnSpc>
                <a:spcPct val="90000"/>
              </a:lnSpc>
            </a:pPr>
            <a:r>
              <a:rPr lang="en-US" dirty="0">
                <a:solidFill>
                  <a:srgbClr val="000000"/>
                </a:solidFill>
              </a:rPr>
              <a:t>e.g., dislocations may be good or bad, depending on whether plastic deformation is desirable or not.</a:t>
            </a:r>
          </a:p>
        </p:txBody>
      </p:sp>
    </p:spTree>
    <p:extLst>
      <p:ext uri="{BB962C8B-B14F-4D97-AF65-F5344CB8AC3E}">
        <p14:creationId xmlns:p14="http://schemas.microsoft.com/office/powerpoint/2010/main" val="343587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755142" y="1066800"/>
            <a:ext cx="6230273" cy="4876800"/>
          </a:xfrm>
          <a:prstGeom prst="rect">
            <a:avLst/>
          </a:prstGeom>
          <a:noFill/>
          <a:ln w="9525">
            <a:noFill/>
            <a:miter lim="800000"/>
            <a:headEnd/>
            <a:tailEnd/>
          </a:ln>
        </p:spPr>
      </p:pic>
      <p:sp>
        <p:nvSpPr>
          <p:cNvPr id="3" name="TextBox 2"/>
          <p:cNvSpPr txBox="1"/>
          <p:nvPr/>
        </p:nvSpPr>
        <p:spPr>
          <a:xfrm>
            <a:off x="3754956" y="2390745"/>
            <a:ext cx="2065782" cy="400110"/>
          </a:xfrm>
          <a:prstGeom prst="rect">
            <a:avLst/>
          </a:prstGeom>
          <a:noFill/>
        </p:spPr>
        <p:txBody>
          <a:bodyPr wrap="square" rtlCol="0">
            <a:spAutoFit/>
          </a:bodyPr>
          <a:lstStyle/>
          <a:p>
            <a:r>
              <a:rPr lang="en-US" sz="2000" b="1" dirty="0"/>
              <a:t>Substrate</a:t>
            </a:r>
          </a:p>
        </p:txBody>
      </p:sp>
      <p:sp>
        <p:nvSpPr>
          <p:cNvPr id="11" name="TextBox 10"/>
          <p:cNvSpPr txBox="1"/>
          <p:nvPr/>
        </p:nvSpPr>
        <p:spPr>
          <a:xfrm>
            <a:off x="4240443" y="4668426"/>
            <a:ext cx="2065782" cy="400110"/>
          </a:xfrm>
          <a:prstGeom prst="rect">
            <a:avLst/>
          </a:prstGeom>
          <a:noFill/>
        </p:spPr>
        <p:txBody>
          <a:bodyPr wrap="square" rtlCol="0">
            <a:spAutoFit/>
          </a:bodyPr>
          <a:lstStyle/>
          <a:p>
            <a:r>
              <a:rPr lang="en-US" sz="2000" b="1" dirty="0"/>
              <a:t>Target(s)</a:t>
            </a:r>
          </a:p>
        </p:txBody>
      </p:sp>
      <p:sp>
        <p:nvSpPr>
          <p:cNvPr id="12" name="TextBox 11"/>
          <p:cNvSpPr txBox="1"/>
          <p:nvPr/>
        </p:nvSpPr>
        <p:spPr>
          <a:xfrm>
            <a:off x="206883" y="869974"/>
            <a:ext cx="1229487" cy="1015663"/>
          </a:xfrm>
          <a:prstGeom prst="rect">
            <a:avLst/>
          </a:prstGeom>
          <a:noFill/>
        </p:spPr>
        <p:txBody>
          <a:bodyPr wrap="square" rtlCol="0">
            <a:spAutoFit/>
          </a:bodyPr>
          <a:lstStyle/>
          <a:p>
            <a:pPr algn="ctr"/>
            <a:r>
              <a:rPr lang="en-US" sz="2000" b="1" dirty="0"/>
              <a:t>Laser (often 248 nm)</a:t>
            </a:r>
          </a:p>
        </p:txBody>
      </p:sp>
      <p:sp>
        <p:nvSpPr>
          <p:cNvPr id="13" name="TextBox 12"/>
          <p:cNvSpPr txBox="1"/>
          <p:nvPr/>
        </p:nvSpPr>
        <p:spPr>
          <a:xfrm>
            <a:off x="206883" y="3427430"/>
            <a:ext cx="2065782" cy="400110"/>
          </a:xfrm>
          <a:prstGeom prst="rect">
            <a:avLst/>
          </a:prstGeom>
          <a:noFill/>
        </p:spPr>
        <p:txBody>
          <a:bodyPr wrap="square" rtlCol="0">
            <a:spAutoFit/>
          </a:bodyPr>
          <a:lstStyle/>
          <a:p>
            <a:r>
              <a:rPr lang="en-US" sz="2000" b="1" dirty="0"/>
              <a:t>Electron Gun</a:t>
            </a:r>
          </a:p>
        </p:txBody>
      </p:sp>
      <p:sp>
        <p:nvSpPr>
          <p:cNvPr id="14" name="TextBox 13"/>
          <p:cNvSpPr txBox="1"/>
          <p:nvPr/>
        </p:nvSpPr>
        <p:spPr>
          <a:xfrm>
            <a:off x="5952524" y="2390745"/>
            <a:ext cx="2065782" cy="400110"/>
          </a:xfrm>
          <a:prstGeom prst="rect">
            <a:avLst/>
          </a:prstGeom>
          <a:noFill/>
        </p:spPr>
        <p:txBody>
          <a:bodyPr wrap="square" rtlCol="0">
            <a:spAutoFit/>
          </a:bodyPr>
          <a:lstStyle/>
          <a:p>
            <a:r>
              <a:rPr lang="en-US" sz="2000" b="1" dirty="0"/>
              <a:t>Electron Detector</a:t>
            </a:r>
          </a:p>
        </p:txBody>
      </p:sp>
      <p:sp>
        <p:nvSpPr>
          <p:cNvPr id="19" name="Title 1"/>
          <p:cNvSpPr>
            <a:spLocks noGrp="1"/>
          </p:cNvSpPr>
          <p:nvPr>
            <p:ph type="title"/>
          </p:nvPr>
        </p:nvSpPr>
        <p:spPr>
          <a:xfrm>
            <a:off x="0" y="113864"/>
            <a:ext cx="9144000" cy="798620"/>
          </a:xfrm>
        </p:spPr>
        <p:txBody>
          <a:bodyPr>
            <a:normAutofit fontScale="90000"/>
          </a:bodyPr>
          <a:lstStyle/>
          <a:p>
            <a:r>
              <a:rPr lang="en-US" dirty="0">
                <a:solidFill>
                  <a:srgbClr val="FF0000"/>
                </a:solidFill>
              </a:rPr>
              <a:t>Both MBE and PLD use RHEED to optimize </a:t>
            </a:r>
            <a:br>
              <a:rPr lang="en-US" dirty="0">
                <a:solidFill>
                  <a:srgbClr val="FF0000"/>
                </a:solidFill>
              </a:rPr>
            </a:br>
            <a:r>
              <a:rPr lang="en-US" sz="2700" dirty="0">
                <a:solidFill>
                  <a:srgbClr val="FF0000"/>
                </a:solidFill>
              </a:rPr>
              <a:t>(Reflection High Energy Electron Diffraction)</a:t>
            </a:r>
          </a:p>
        </p:txBody>
      </p:sp>
      <p:pic>
        <p:nvPicPr>
          <p:cNvPr id="253954" name="Picture 2" descr="Image result for PLD excimer las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07" y="4171931"/>
            <a:ext cx="2362199" cy="18889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6883" y="5234288"/>
            <a:ext cx="684803" cy="369332"/>
          </a:xfrm>
          <a:prstGeom prst="rect">
            <a:avLst/>
          </a:prstGeom>
        </p:spPr>
        <p:txBody>
          <a:bodyPr wrap="none">
            <a:spAutoFit/>
          </a:bodyPr>
          <a:lstStyle/>
          <a:p>
            <a:r>
              <a:rPr lang="en-US" b="1" dirty="0"/>
              <a:t>Laser</a:t>
            </a:r>
            <a:endParaRPr lang="en-US"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6864" y="4094480"/>
            <a:ext cx="3573619" cy="2834911"/>
          </a:xfrm>
          <a:prstGeom prst="rect">
            <a:avLst/>
          </a:prstGeom>
        </p:spPr>
      </p:pic>
      <p:sp>
        <p:nvSpPr>
          <p:cNvPr id="16" name="Title 1"/>
          <p:cNvSpPr txBox="1">
            <a:spLocks/>
          </p:cNvSpPr>
          <p:nvPr/>
        </p:nvSpPr>
        <p:spPr>
          <a:xfrm>
            <a:off x="7240374" y="3370490"/>
            <a:ext cx="1555864" cy="7986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MBE</a:t>
            </a:r>
          </a:p>
        </p:txBody>
      </p:sp>
      <p:sp>
        <p:nvSpPr>
          <p:cNvPr id="2" name="Rectangle 1"/>
          <p:cNvSpPr/>
          <p:nvPr/>
        </p:nvSpPr>
        <p:spPr>
          <a:xfrm>
            <a:off x="1144391" y="6222832"/>
            <a:ext cx="4613764" cy="523220"/>
          </a:xfrm>
          <a:prstGeom prst="rect">
            <a:avLst/>
          </a:prstGeom>
        </p:spPr>
        <p:txBody>
          <a:bodyPr wrap="none">
            <a:spAutoFit/>
          </a:bodyPr>
          <a:lstStyle/>
          <a:p>
            <a:r>
              <a:rPr lang="en-US" sz="2800" b="1" dirty="0"/>
              <a:t>Pulsed Laser Deposition (PLD)</a:t>
            </a:r>
          </a:p>
        </p:txBody>
      </p:sp>
    </p:spTree>
    <p:extLst>
      <p:ext uri="{BB962C8B-B14F-4D97-AF65-F5344CB8AC3E}">
        <p14:creationId xmlns:p14="http://schemas.microsoft.com/office/powerpoint/2010/main" val="53399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srcRect/>
          <a:stretch>
            <a:fillRect/>
          </a:stretch>
        </p:blipFill>
        <p:spPr bwMode="auto">
          <a:xfrm>
            <a:off x="3563888" y="1988840"/>
            <a:ext cx="5474506" cy="4320480"/>
          </a:xfrm>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9525" y="1844824"/>
            <a:ext cx="3495675" cy="4829175"/>
          </a:xfrm>
          <a:prstGeom prst="rect">
            <a:avLst/>
          </a:prstGeom>
          <a:noFill/>
          <a:ln w="9525">
            <a:noFill/>
            <a:miter lim="800000"/>
            <a:headEnd/>
            <a:tailEnd/>
          </a:ln>
        </p:spPr>
      </p:pic>
      <p:sp>
        <p:nvSpPr>
          <p:cNvPr id="10" name="Title 1"/>
          <p:cNvSpPr>
            <a:spLocks noGrp="1"/>
          </p:cNvSpPr>
          <p:nvPr>
            <p:ph type="title"/>
          </p:nvPr>
        </p:nvSpPr>
        <p:spPr>
          <a:xfrm>
            <a:off x="0" y="39580"/>
            <a:ext cx="9144000" cy="798620"/>
          </a:xfrm>
        </p:spPr>
        <p:txBody>
          <a:bodyPr>
            <a:normAutofit fontScale="90000"/>
          </a:bodyPr>
          <a:lstStyle/>
          <a:p>
            <a:r>
              <a:rPr lang="en-US" dirty="0"/>
              <a:t>Reflection High Energy Electron Diffraction </a:t>
            </a:r>
            <a:r>
              <a:rPr lang="en-US" sz="2700" dirty="0"/>
              <a:t>(RHEED)</a:t>
            </a:r>
          </a:p>
        </p:txBody>
      </p:sp>
      <p:pic>
        <p:nvPicPr>
          <p:cNvPr id="3" name="Picture 2"/>
          <p:cNvPicPr>
            <a:picLocks noChangeAspect="1"/>
          </p:cNvPicPr>
          <p:nvPr/>
        </p:nvPicPr>
        <p:blipFill>
          <a:blip r:embed="rId5"/>
          <a:stretch>
            <a:fillRect/>
          </a:stretch>
        </p:blipFill>
        <p:spPr>
          <a:xfrm>
            <a:off x="3519225" y="2054587"/>
            <a:ext cx="5777175" cy="4346213"/>
          </a:xfrm>
          <a:prstGeom prst="rect">
            <a:avLst/>
          </a:prstGeom>
        </p:spPr>
      </p:pic>
    </p:spTree>
    <p:extLst>
      <p:ext uri="{BB962C8B-B14F-4D97-AF65-F5344CB8AC3E}">
        <p14:creationId xmlns:p14="http://schemas.microsoft.com/office/powerpoint/2010/main" val="134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srcRect/>
          <a:stretch>
            <a:fillRect/>
          </a:stretch>
        </p:blipFill>
        <p:spPr bwMode="auto">
          <a:xfrm>
            <a:off x="3563888" y="1988840"/>
            <a:ext cx="5474506" cy="4320480"/>
          </a:xfrm>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9525" y="1844824"/>
            <a:ext cx="3495675" cy="4829175"/>
          </a:xfrm>
          <a:prstGeom prst="rect">
            <a:avLst/>
          </a:prstGeom>
          <a:noFill/>
          <a:ln w="9525">
            <a:noFill/>
            <a:miter lim="800000"/>
            <a:headEnd/>
            <a:tailEnd/>
          </a:ln>
        </p:spPr>
      </p:pic>
      <p:sp>
        <p:nvSpPr>
          <p:cNvPr id="2" name="TextBox 1"/>
          <p:cNvSpPr txBox="1"/>
          <p:nvPr/>
        </p:nvSpPr>
        <p:spPr>
          <a:xfrm>
            <a:off x="0" y="838200"/>
            <a:ext cx="9067800" cy="954107"/>
          </a:xfrm>
          <a:prstGeom prst="rect">
            <a:avLst/>
          </a:prstGeom>
          <a:noFill/>
        </p:spPr>
        <p:txBody>
          <a:bodyPr wrap="square" rtlCol="0">
            <a:spAutoFit/>
          </a:bodyPr>
          <a:lstStyle/>
          <a:p>
            <a:pPr algn="ctr"/>
            <a:r>
              <a:rPr lang="en-US" sz="2800" dirty="0"/>
              <a:t>Sample growth with MBE or PLD is sometimes referred to as an art. Every chamber is different. Have to optimize!</a:t>
            </a:r>
          </a:p>
        </p:txBody>
      </p:sp>
      <p:sp>
        <p:nvSpPr>
          <p:cNvPr id="10" name="Title 1"/>
          <p:cNvSpPr>
            <a:spLocks noGrp="1"/>
          </p:cNvSpPr>
          <p:nvPr>
            <p:ph type="title"/>
          </p:nvPr>
        </p:nvSpPr>
        <p:spPr>
          <a:xfrm>
            <a:off x="0" y="39580"/>
            <a:ext cx="9144000" cy="798620"/>
          </a:xfrm>
        </p:spPr>
        <p:txBody>
          <a:bodyPr>
            <a:normAutofit fontScale="90000"/>
          </a:bodyPr>
          <a:lstStyle/>
          <a:p>
            <a:r>
              <a:rPr lang="en-US" dirty="0"/>
              <a:t>Reflection High Energy Electron Diffraction </a:t>
            </a:r>
            <a:r>
              <a:rPr lang="en-US" sz="2700" dirty="0"/>
              <a:t>(RHEED)</a:t>
            </a:r>
          </a:p>
        </p:txBody>
      </p:sp>
    </p:spTree>
    <p:extLst>
      <p:ext uri="{BB962C8B-B14F-4D97-AF65-F5344CB8AC3E}">
        <p14:creationId xmlns:p14="http://schemas.microsoft.com/office/powerpoint/2010/main" val="124518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66FEC4-2498-A809-9B7B-DAB608C10B53}"/>
              </a:ext>
            </a:extLst>
          </p:cNvPr>
          <p:cNvPicPr>
            <a:picLocks noChangeAspect="1"/>
          </p:cNvPicPr>
          <p:nvPr/>
        </p:nvPicPr>
        <p:blipFill>
          <a:blip r:embed="rId2"/>
          <a:stretch>
            <a:fillRect/>
          </a:stretch>
        </p:blipFill>
        <p:spPr>
          <a:xfrm>
            <a:off x="152399" y="23812"/>
            <a:ext cx="3062655" cy="2262188"/>
          </a:xfrm>
          <a:prstGeom prst="rect">
            <a:avLst/>
          </a:prstGeom>
        </p:spPr>
      </p:pic>
      <p:pic>
        <p:nvPicPr>
          <p:cNvPr id="7" name="Picture 6">
            <a:extLst>
              <a:ext uri="{FF2B5EF4-FFF2-40B4-BE49-F238E27FC236}">
                <a16:creationId xmlns:a16="http://schemas.microsoft.com/office/drawing/2014/main" id="{1B440ACA-F8F5-FB6B-4036-35A622BE6511}"/>
              </a:ext>
            </a:extLst>
          </p:cNvPr>
          <p:cNvPicPr>
            <a:picLocks noChangeAspect="1"/>
          </p:cNvPicPr>
          <p:nvPr/>
        </p:nvPicPr>
        <p:blipFill>
          <a:blip r:embed="rId3"/>
          <a:stretch>
            <a:fillRect/>
          </a:stretch>
        </p:blipFill>
        <p:spPr>
          <a:xfrm>
            <a:off x="138112" y="2209800"/>
            <a:ext cx="3097458" cy="2285390"/>
          </a:xfrm>
          <a:prstGeom prst="rect">
            <a:avLst/>
          </a:prstGeom>
        </p:spPr>
      </p:pic>
      <p:pic>
        <p:nvPicPr>
          <p:cNvPr id="9" name="Picture 8">
            <a:extLst>
              <a:ext uri="{FF2B5EF4-FFF2-40B4-BE49-F238E27FC236}">
                <a16:creationId xmlns:a16="http://schemas.microsoft.com/office/drawing/2014/main" id="{0D29F9E6-D087-EBAF-441C-01B2F9E8BC3A}"/>
              </a:ext>
            </a:extLst>
          </p:cNvPr>
          <p:cNvPicPr>
            <a:picLocks noChangeAspect="1"/>
          </p:cNvPicPr>
          <p:nvPr/>
        </p:nvPicPr>
        <p:blipFill>
          <a:blip r:embed="rId4"/>
          <a:stretch>
            <a:fillRect/>
          </a:stretch>
        </p:blipFill>
        <p:spPr>
          <a:xfrm>
            <a:off x="152400" y="4509477"/>
            <a:ext cx="3085856" cy="2250587"/>
          </a:xfrm>
          <a:prstGeom prst="rect">
            <a:avLst/>
          </a:prstGeom>
        </p:spPr>
      </p:pic>
      <p:sp>
        <p:nvSpPr>
          <p:cNvPr id="11" name="Title 10">
            <a:extLst>
              <a:ext uri="{FF2B5EF4-FFF2-40B4-BE49-F238E27FC236}">
                <a16:creationId xmlns:a16="http://schemas.microsoft.com/office/drawing/2014/main" id="{4423FAF3-9871-537D-FBF9-8703B3241B1D}"/>
              </a:ext>
            </a:extLst>
          </p:cNvPr>
          <p:cNvSpPr>
            <a:spLocks noGrp="1"/>
          </p:cNvSpPr>
          <p:nvPr>
            <p:ph type="title"/>
          </p:nvPr>
        </p:nvSpPr>
        <p:spPr/>
        <p:txBody>
          <a:bodyPr/>
          <a:lstStyle/>
          <a:p>
            <a:pPr algn="r"/>
            <a:r>
              <a:rPr lang="en-US" dirty="0"/>
              <a:t>The RHEED Pattern</a:t>
            </a:r>
          </a:p>
        </p:txBody>
      </p:sp>
      <p:sp>
        <p:nvSpPr>
          <p:cNvPr id="12" name="Content Placeholder 11">
            <a:extLst>
              <a:ext uri="{FF2B5EF4-FFF2-40B4-BE49-F238E27FC236}">
                <a16:creationId xmlns:a16="http://schemas.microsoft.com/office/drawing/2014/main" id="{20702644-897D-C38B-27F6-952CC9FD677C}"/>
              </a:ext>
            </a:extLst>
          </p:cNvPr>
          <p:cNvSpPr>
            <a:spLocks noGrp="1"/>
          </p:cNvSpPr>
          <p:nvPr>
            <p:ph idx="1"/>
          </p:nvPr>
        </p:nvSpPr>
        <p:spPr>
          <a:xfrm>
            <a:off x="3505200" y="1600200"/>
            <a:ext cx="5181600" cy="4525963"/>
          </a:xfrm>
        </p:spPr>
        <p:txBody>
          <a:bodyPr/>
          <a:lstStyle/>
          <a:p>
            <a:pPr marL="0" indent="0">
              <a:buNone/>
            </a:pPr>
            <a:r>
              <a:rPr lang="en-US" dirty="0"/>
              <a:t>You actually get a full RHEED pattern, not just an intensity.</a:t>
            </a:r>
          </a:p>
          <a:p>
            <a:pPr marL="0" indent="0">
              <a:buNone/>
            </a:pPr>
            <a:r>
              <a:rPr lang="en-US" sz="2400" i="1" dirty="0">
                <a:effectLst/>
                <a:latin typeface="Cambria" panose="02040503050406030204" pitchFamily="18" charset="0"/>
                <a:ea typeface="Calibri" panose="020F0502020204030204" pitchFamily="34" charset="0"/>
                <a:cs typeface="Times New Roman" panose="02020603050405020304" pitchFamily="18" charset="0"/>
              </a:rPr>
              <a:t>a) RHEED pattern of bare TiO</a:t>
            </a:r>
            <a:r>
              <a:rPr lang="en-US" sz="2400" i="1" baseline="-25000" dirty="0">
                <a:effectLst/>
                <a:latin typeface="Cambria" panose="02040503050406030204" pitchFamily="18" charset="0"/>
                <a:ea typeface="Calibri" panose="020F0502020204030204" pitchFamily="34" charset="0"/>
                <a:cs typeface="Times New Roman" panose="02020603050405020304" pitchFamily="18" charset="0"/>
              </a:rPr>
              <a:t>2</a:t>
            </a:r>
            <a:r>
              <a:rPr lang="en-US" sz="2400" i="1" dirty="0">
                <a:effectLst/>
                <a:latin typeface="Cambria" panose="02040503050406030204" pitchFamily="18" charset="0"/>
                <a:ea typeface="Calibri" panose="020F0502020204030204" pitchFamily="34" charset="0"/>
                <a:cs typeface="Times New Roman" panose="02020603050405020304" pitchFamily="18" charset="0"/>
              </a:rPr>
              <a:t>-terminated SrTiO</a:t>
            </a:r>
            <a:r>
              <a:rPr lang="en-US" sz="2400" i="1" baseline="-25000" dirty="0">
                <a:effectLst/>
                <a:latin typeface="Cambria" panose="02040503050406030204" pitchFamily="18" charset="0"/>
                <a:ea typeface="Calibri" panose="020F0502020204030204" pitchFamily="34" charset="0"/>
                <a:cs typeface="Times New Roman" panose="02020603050405020304" pitchFamily="18" charset="0"/>
              </a:rPr>
              <a:t>3</a:t>
            </a:r>
            <a:r>
              <a:rPr lang="en-US" sz="2400" i="1" dirty="0">
                <a:effectLst/>
                <a:latin typeface="Cambria" panose="02040503050406030204" pitchFamily="18" charset="0"/>
                <a:ea typeface="Calibri" panose="020F0502020204030204" pitchFamily="34" charset="0"/>
                <a:cs typeface="Times New Roman" panose="02020603050405020304" pitchFamily="18" charset="0"/>
              </a:rPr>
              <a:t> substrate </a:t>
            </a:r>
          </a:p>
          <a:p>
            <a:pPr marL="0" indent="0">
              <a:buNone/>
            </a:pPr>
            <a:r>
              <a:rPr lang="en-US" sz="2400" i="1" dirty="0">
                <a:effectLst/>
                <a:latin typeface="Cambria" panose="02040503050406030204" pitchFamily="18" charset="0"/>
                <a:ea typeface="Calibri" panose="020F0502020204030204" pitchFamily="34" charset="0"/>
                <a:cs typeface="Times New Roman" panose="02020603050405020304" pitchFamily="18" charset="0"/>
              </a:rPr>
              <a:t>b) pattern for a substrate exhibiting mixed terminations</a:t>
            </a:r>
          </a:p>
          <a:p>
            <a:pPr marL="0" indent="0">
              <a:buNone/>
            </a:pPr>
            <a:r>
              <a:rPr lang="en-US" sz="2400" i="1" dirty="0">
                <a:effectLst/>
                <a:latin typeface="Cambria" panose="02040503050406030204" pitchFamily="18" charset="0"/>
                <a:ea typeface="Calibri" panose="020F0502020204030204" pitchFamily="34" charset="0"/>
                <a:cs typeface="Times New Roman" panose="02020603050405020304" pitchFamily="18" charset="0"/>
              </a:rPr>
              <a:t>c) LSMO film after deposition was completed. </a:t>
            </a:r>
            <a:endParaRPr lang="en-US" sz="4000" dirty="0"/>
          </a:p>
        </p:txBody>
      </p:sp>
      <p:pic>
        <p:nvPicPr>
          <p:cNvPr id="1026" name="Picture 2">
            <a:extLst>
              <a:ext uri="{FF2B5EF4-FFF2-40B4-BE49-F238E27FC236}">
                <a16:creationId xmlns:a16="http://schemas.microsoft.com/office/drawing/2014/main" id="{C52C5CDB-53B4-4317-1173-DA2557437A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809380"/>
            <a:ext cx="2667000" cy="204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7A40BA56-D680-AF05-D4BF-C797E59F37CA}"/>
              </a:ext>
            </a:extLst>
          </p:cNvPr>
          <p:cNvSpPr txBox="1"/>
          <p:nvPr/>
        </p:nvSpPr>
        <p:spPr>
          <a:xfrm>
            <a:off x="3133480" y="4952235"/>
            <a:ext cx="3572119" cy="1938992"/>
          </a:xfrm>
          <a:prstGeom prst="rect">
            <a:avLst/>
          </a:prstGeom>
          <a:noFill/>
        </p:spPr>
        <p:txBody>
          <a:bodyPr wrap="square" rtlCol="0">
            <a:spAutoFit/>
          </a:bodyPr>
          <a:lstStyle/>
          <a:p>
            <a:pPr algn="ctr"/>
            <a:r>
              <a:rPr lang="en-US" sz="2400" dirty="0"/>
              <a:t>Most people just monitor the main peak, but there may be value in monitoring other peaks that identify other structures. </a:t>
            </a:r>
          </a:p>
        </p:txBody>
      </p:sp>
    </p:spTree>
    <p:extLst>
      <p:ext uri="{BB962C8B-B14F-4D97-AF65-F5344CB8AC3E}">
        <p14:creationId xmlns:p14="http://schemas.microsoft.com/office/powerpoint/2010/main" val="185620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A36A-FE41-BF58-D572-1EF8DF916442}"/>
              </a:ext>
            </a:extLst>
          </p:cNvPr>
          <p:cNvSpPr>
            <a:spLocks noGrp="1"/>
          </p:cNvSpPr>
          <p:nvPr>
            <p:ph type="title"/>
          </p:nvPr>
        </p:nvSpPr>
        <p:spPr>
          <a:xfrm>
            <a:off x="457200" y="-76200"/>
            <a:ext cx="8229600" cy="1143000"/>
          </a:xfrm>
        </p:spPr>
        <p:txBody>
          <a:bodyPr/>
          <a:lstStyle/>
          <a:p>
            <a:r>
              <a:rPr lang="en-US" dirty="0"/>
              <a:t>RHEED Oscillations (Main Peak)</a:t>
            </a:r>
          </a:p>
        </p:txBody>
      </p:sp>
      <p:sp>
        <p:nvSpPr>
          <p:cNvPr id="3" name="Content Placeholder 2">
            <a:extLst>
              <a:ext uri="{FF2B5EF4-FFF2-40B4-BE49-F238E27FC236}">
                <a16:creationId xmlns:a16="http://schemas.microsoft.com/office/drawing/2014/main" id="{81BCA9B0-7AC3-6B42-BA48-B4A45BE228F2}"/>
              </a:ext>
            </a:extLst>
          </p:cNvPr>
          <p:cNvSpPr>
            <a:spLocks noGrp="1"/>
          </p:cNvSpPr>
          <p:nvPr>
            <p:ph idx="1"/>
          </p:nvPr>
        </p:nvSpPr>
        <p:spPr>
          <a:xfrm>
            <a:off x="457200" y="1166018"/>
            <a:ext cx="8229600" cy="4525963"/>
          </a:xfrm>
        </p:spPr>
        <p:txBody>
          <a:bodyPr/>
          <a:lstStyle/>
          <a:p>
            <a:pPr marL="0" indent="0">
              <a:buNone/>
            </a:pPr>
            <a:r>
              <a:rPr lang="en-US" dirty="0"/>
              <a:t>One of the things you can control during growth is the oxygen background pressure. What are some things you notice as we change the pressure? </a:t>
            </a:r>
          </a:p>
        </p:txBody>
      </p:sp>
      <p:pic>
        <p:nvPicPr>
          <p:cNvPr id="5" name="Picture 4">
            <a:extLst>
              <a:ext uri="{FF2B5EF4-FFF2-40B4-BE49-F238E27FC236}">
                <a16:creationId xmlns:a16="http://schemas.microsoft.com/office/drawing/2014/main" id="{07450ED6-BB2D-A967-25BF-8A16E8DEE2DA}"/>
              </a:ext>
            </a:extLst>
          </p:cNvPr>
          <p:cNvPicPr>
            <a:picLocks noChangeAspect="1"/>
          </p:cNvPicPr>
          <p:nvPr/>
        </p:nvPicPr>
        <p:blipFill rotWithShape="1">
          <a:blip r:embed="rId3">
            <a:extLst>
              <a:ext uri="{28A0092B-C50C-407E-A947-70E740481C1C}">
                <a14:useLocalDpi xmlns:a14="http://schemas.microsoft.com/office/drawing/2010/main" val="0"/>
              </a:ext>
            </a:extLst>
          </a:blip>
          <a:srcRect l="4732" t="8859" r="13045" b="3411"/>
          <a:stretch/>
        </p:blipFill>
        <p:spPr bwMode="auto">
          <a:xfrm>
            <a:off x="2874554" y="3148013"/>
            <a:ext cx="6028202" cy="3671887"/>
          </a:xfrm>
          <a:prstGeom prst="rect">
            <a:avLst/>
          </a:prstGeom>
          <a:noFill/>
          <a:ln>
            <a:noFill/>
          </a:ln>
          <a:extLst>
            <a:ext uri="{53640926-AAD7-44D8-BBD7-CCE9431645EC}">
              <a14:shadowObscured xmlns:a14="http://schemas.microsoft.com/office/drawing/2010/main"/>
            </a:ext>
          </a:extLst>
        </p:spPr>
      </p:pic>
      <p:pic>
        <p:nvPicPr>
          <p:cNvPr id="6" name="Picture 3">
            <a:extLst>
              <a:ext uri="{FF2B5EF4-FFF2-40B4-BE49-F238E27FC236}">
                <a16:creationId xmlns:a16="http://schemas.microsoft.com/office/drawing/2014/main" id="{548544C5-2DB0-A62F-BACC-2042C3F53E56}"/>
              </a:ext>
            </a:extLst>
          </p:cNvPr>
          <p:cNvPicPr>
            <a:picLocks noChangeAspect="1" noChangeArrowheads="1"/>
          </p:cNvPicPr>
          <p:nvPr/>
        </p:nvPicPr>
        <p:blipFill>
          <a:blip r:embed="rId4" cstate="print"/>
          <a:srcRect/>
          <a:stretch>
            <a:fillRect/>
          </a:stretch>
        </p:blipFill>
        <p:spPr bwMode="auto">
          <a:xfrm>
            <a:off x="52387" y="3733800"/>
            <a:ext cx="2831692" cy="2216531"/>
          </a:xfrm>
          <a:prstGeom prst="rect">
            <a:avLst/>
          </a:prstGeom>
          <a:noFill/>
          <a:ln w="9525">
            <a:noFill/>
            <a:miter lim="800000"/>
            <a:headEnd/>
            <a:tailEnd/>
          </a:ln>
        </p:spPr>
      </p:pic>
      <p:sp>
        <p:nvSpPr>
          <p:cNvPr id="8" name="TextBox 7">
            <a:extLst>
              <a:ext uri="{FF2B5EF4-FFF2-40B4-BE49-F238E27FC236}">
                <a16:creationId xmlns:a16="http://schemas.microsoft.com/office/drawing/2014/main" id="{D7248245-B347-34BC-65DF-98AFEC146F54}"/>
              </a:ext>
            </a:extLst>
          </p:cNvPr>
          <p:cNvSpPr txBox="1"/>
          <p:nvPr/>
        </p:nvSpPr>
        <p:spPr>
          <a:xfrm>
            <a:off x="3973923" y="5562600"/>
            <a:ext cx="3036477" cy="707886"/>
          </a:xfrm>
          <a:prstGeom prst="rect">
            <a:avLst/>
          </a:prstGeom>
          <a:noFill/>
        </p:spPr>
        <p:txBody>
          <a:bodyPr wrap="square">
            <a:spAutoFit/>
          </a:bodyPr>
          <a:lstStyle/>
          <a:p>
            <a:pPr algn="ctr"/>
            <a:r>
              <a:rPr lang="en-US" sz="2000" dirty="0"/>
              <a:t>What does it mean for the intensity to go down? </a:t>
            </a:r>
          </a:p>
        </p:txBody>
      </p:sp>
      <p:sp>
        <p:nvSpPr>
          <p:cNvPr id="9" name="TextBox 8">
            <a:extLst>
              <a:ext uri="{FF2B5EF4-FFF2-40B4-BE49-F238E27FC236}">
                <a16:creationId xmlns:a16="http://schemas.microsoft.com/office/drawing/2014/main" id="{D3268368-06AF-9D30-8C1D-13606E2132F3}"/>
              </a:ext>
            </a:extLst>
          </p:cNvPr>
          <p:cNvSpPr txBox="1"/>
          <p:nvPr/>
        </p:nvSpPr>
        <p:spPr>
          <a:xfrm>
            <a:off x="4456019" y="4063771"/>
            <a:ext cx="3036477" cy="1015663"/>
          </a:xfrm>
          <a:prstGeom prst="rect">
            <a:avLst/>
          </a:prstGeom>
          <a:noFill/>
        </p:spPr>
        <p:txBody>
          <a:bodyPr wrap="square">
            <a:spAutoFit/>
          </a:bodyPr>
          <a:lstStyle/>
          <a:p>
            <a:pPr algn="ctr"/>
            <a:r>
              <a:rPr lang="en-US" sz="2000" dirty="0"/>
              <a:t>Is the wavelength of the oscillations changing? Why?</a:t>
            </a:r>
          </a:p>
        </p:txBody>
      </p:sp>
    </p:spTree>
    <p:extLst>
      <p:ext uri="{BB962C8B-B14F-4D97-AF65-F5344CB8AC3E}">
        <p14:creationId xmlns:p14="http://schemas.microsoft.com/office/powerpoint/2010/main" val="398397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8009</TotalTime>
  <Words>2903</Words>
  <Application>Microsoft Office PowerPoint</Application>
  <PresentationFormat>On-screen Show (4:3)</PresentationFormat>
  <Paragraphs>372</Paragraphs>
  <Slides>45</Slides>
  <Notes>37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2" baseType="lpstr">
      <vt:lpstr>Arial</vt:lpstr>
      <vt:lpstr>Calibri</vt:lpstr>
      <vt:lpstr>Cambria</vt:lpstr>
      <vt:lpstr>Times</vt:lpstr>
      <vt:lpstr>Times New Roman</vt:lpstr>
      <vt:lpstr>Office Theme</vt:lpstr>
      <vt:lpstr>Image</vt:lpstr>
      <vt:lpstr>Presentation Order: Used a Random Number Generator</vt:lpstr>
      <vt:lpstr>PowerPoint Presentation</vt:lpstr>
      <vt:lpstr>PowerPoint Presentation</vt:lpstr>
      <vt:lpstr>PowerPoint Presentation</vt:lpstr>
      <vt:lpstr>Both MBE and PLD use RHEED to optimize  (Reflection High Energy Electron Diffraction)</vt:lpstr>
      <vt:lpstr>Reflection High Energy Electron Diffraction (RHEED)</vt:lpstr>
      <vt:lpstr>Reflection High Energy Electron Diffraction (RHEED)</vt:lpstr>
      <vt:lpstr>The RHEED Pattern</vt:lpstr>
      <vt:lpstr>RHEED Oscillations (Main Peak)</vt:lpstr>
      <vt:lpstr>Material Growth Modes</vt:lpstr>
      <vt:lpstr>How do you determine sample quality? </vt:lpstr>
      <vt:lpstr>No sample is perfect Defects reading in Kittel: 585-595 </vt:lpstr>
      <vt:lpstr>Defects in Solids</vt:lpstr>
      <vt:lpstr>Defects in Solids</vt:lpstr>
      <vt:lpstr>Types of Defects</vt:lpstr>
      <vt:lpstr>Types of Defects</vt:lpstr>
      <vt:lpstr>Types of Defects</vt:lpstr>
      <vt:lpstr>Types of Defects</vt:lpstr>
      <vt:lpstr>Types of Defects</vt:lpstr>
      <vt:lpstr>Modeling Vacancies</vt:lpstr>
      <vt:lpstr>Modeling Vacancies</vt:lpstr>
      <vt:lpstr>Modeling Vacancies</vt:lpstr>
      <vt:lpstr>Modeling Vacancies</vt:lpstr>
      <vt:lpstr>Modeling Vacancies</vt:lpstr>
      <vt:lpstr>Modeling Vacancies</vt:lpstr>
      <vt:lpstr>Where would you expect an interstitial to go in a lattice with a one atom basis?</vt:lpstr>
      <vt:lpstr>High Purity Aluminum</vt:lpstr>
      <vt:lpstr>Dislocations</vt:lpstr>
      <vt:lpstr>Dislocations</vt:lpstr>
      <vt:lpstr>Dislocations</vt:lpstr>
      <vt:lpstr>Dislocations</vt:lpstr>
      <vt:lpstr>Dislocations</vt:lpstr>
      <vt:lpstr>Dislocations</vt:lpstr>
      <vt:lpstr>Dislocations</vt:lpstr>
      <vt:lpstr>Dislocations</vt:lpstr>
      <vt:lpstr>Dislocations</vt:lpstr>
      <vt:lpstr>How would you make a stack of sandwiches look like a screw dislocation? </vt:lpstr>
      <vt:lpstr>How would you make a stack of sandwiches look like a screw dislocation? </vt:lpstr>
      <vt:lpstr>What kind of dislocation is this? </vt:lpstr>
      <vt:lpstr>What kind of dislocation is this? </vt:lpstr>
      <vt:lpstr>Planar Defects</vt:lpstr>
      <vt:lpstr>PowerPoint Presentation</vt:lpstr>
      <vt:lpstr>Stacking Faults</vt:lpstr>
      <vt:lpstr>PowerPoint Presentation</vt:lpstr>
      <vt:lpstr>Defect Summary</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Multielectron Atoms – The Independent Particle Approximation</dc:title>
  <dc:creator>MBE metal</dc:creator>
  <cp:lastModifiedBy>Mikel Holcomb</cp:lastModifiedBy>
  <cp:revision>336</cp:revision>
  <dcterms:created xsi:type="dcterms:W3CDTF">2010-08-24T02:42:28Z</dcterms:created>
  <dcterms:modified xsi:type="dcterms:W3CDTF">2022-11-16T17:49:41Z</dcterms:modified>
</cp:coreProperties>
</file>